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65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81" r:id="rId18"/>
    <p:sldId id="275" r:id="rId19"/>
    <p:sldId id="276" r:id="rId20"/>
    <p:sldId id="280" r:id="rId21"/>
    <p:sldId id="277" r:id="rId22"/>
    <p:sldId id="278" r:id="rId23"/>
    <p:sldId id="279" r:id="rId2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06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3DE8A4D-DA97-45BE-8CBD-5E9A0F88B08E}" type="datetimeFigureOut">
              <a:rPr lang="en-ZA" smtClean="0"/>
              <a:t>2014-07-25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1BDEF58-8BBF-40A9-8663-6AF3CF3046D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80792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39B413-B1AB-4598-98EE-B4AFBB8F1B99}" type="slidenum">
              <a:rPr lang="en-ZA" smtClean="0"/>
              <a:t>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PPS  CURRICULUM CONFERENCE 2014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39848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B0764-A00A-4ED8-983B-A4CEB3B5164B}" type="datetimeFigureOut">
              <a:rPr lang="en-ZA" smtClean="0"/>
              <a:t>2014-07-25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FC24-88F9-4EB9-9517-40059A9C6E4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36639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B0764-A00A-4ED8-983B-A4CEB3B5164B}" type="datetimeFigureOut">
              <a:rPr lang="en-ZA" smtClean="0"/>
              <a:t>2014-07-25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FC24-88F9-4EB9-9517-40059A9C6E4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36710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B0764-A00A-4ED8-983B-A4CEB3B5164B}" type="datetimeFigureOut">
              <a:rPr lang="en-ZA" smtClean="0"/>
              <a:t>2014-07-25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FC24-88F9-4EB9-9517-40059A9C6E4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85655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B0764-A00A-4ED8-983B-A4CEB3B5164B}" type="datetimeFigureOut">
              <a:rPr lang="en-ZA" smtClean="0"/>
              <a:t>2014-07-25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FC24-88F9-4EB9-9517-40059A9C6E4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83100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B0764-A00A-4ED8-983B-A4CEB3B5164B}" type="datetimeFigureOut">
              <a:rPr lang="en-ZA" smtClean="0"/>
              <a:t>2014-07-25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FC24-88F9-4EB9-9517-40059A9C6E4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19755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B0764-A00A-4ED8-983B-A4CEB3B5164B}" type="datetimeFigureOut">
              <a:rPr lang="en-ZA" smtClean="0"/>
              <a:t>2014-07-25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FC24-88F9-4EB9-9517-40059A9C6E4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70791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B0764-A00A-4ED8-983B-A4CEB3B5164B}" type="datetimeFigureOut">
              <a:rPr lang="en-ZA" smtClean="0"/>
              <a:t>2014-07-25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FC24-88F9-4EB9-9517-40059A9C6E4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44407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B0764-A00A-4ED8-983B-A4CEB3B5164B}" type="datetimeFigureOut">
              <a:rPr lang="en-ZA" smtClean="0"/>
              <a:t>2014-07-25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FC24-88F9-4EB9-9517-40059A9C6E4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21126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B0764-A00A-4ED8-983B-A4CEB3B5164B}" type="datetimeFigureOut">
              <a:rPr lang="en-ZA" smtClean="0"/>
              <a:t>2014-07-25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FC24-88F9-4EB9-9517-40059A9C6E4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03043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B0764-A00A-4ED8-983B-A4CEB3B5164B}" type="datetimeFigureOut">
              <a:rPr lang="en-ZA" smtClean="0"/>
              <a:t>2014-07-25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FC24-88F9-4EB9-9517-40059A9C6E4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99428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B0764-A00A-4ED8-983B-A4CEB3B5164B}" type="datetimeFigureOut">
              <a:rPr lang="en-ZA" smtClean="0"/>
              <a:t>2014-07-25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FC24-88F9-4EB9-9517-40059A9C6E4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19889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B0764-A00A-4ED8-983B-A4CEB3B5164B}" type="datetimeFigureOut">
              <a:rPr lang="en-ZA" smtClean="0"/>
              <a:t>2014-07-25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EFC24-88F9-4EB9-9517-40059A9C6E4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12599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ZA" dirty="0" smtClean="0"/>
              <a:t>PPS  CURRICULUM  CONFERENCE</a:t>
            </a:r>
            <a:br>
              <a:rPr lang="en-ZA" dirty="0" smtClean="0"/>
            </a:br>
            <a:r>
              <a:rPr lang="en-ZA" dirty="0" smtClean="0"/>
              <a:t>26  JULY  2014</a:t>
            </a:r>
            <a:br>
              <a:rPr lang="en-ZA" dirty="0" smtClean="0"/>
            </a:br>
            <a:r>
              <a:rPr lang="en-ZA" dirty="0" smtClean="0"/>
              <a:t>ONLY  IF  YOU  BELIEVE-------</a:t>
            </a:r>
            <a:endParaRPr lang="en-Z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 smtClean="0"/>
              <a:t>PPS CURRICULUM CONFERENCE  2014</a:t>
            </a:r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B902-387F-4ACA-A4E8-8247368789E9}" type="slidenum">
              <a:rPr lang="en-ZA" smtClean="0"/>
              <a:t>1</a:t>
            </a:fld>
            <a:endParaRPr lang="en-ZA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A1F25-CCC7-455B-BFE9-4282708FF4DC}" type="datetime1">
              <a:rPr lang="en-ZA" smtClean="0"/>
              <a:t>2014-07-25</a:t>
            </a:fld>
            <a:endParaRPr lang="en-ZA"/>
          </a:p>
        </p:txBody>
      </p:sp>
      <p:pic>
        <p:nvPicPr>
          <p:cNvPr id="8" name="Picture 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60338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1004" y="160338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Content Placeholder 9" descr="https://encrypted-tbn3.gstatic.com/images?q=tbn:ANd9GcSGbSobsAODaT49p-M9Na-O-PT2QV9_XDvGBBi78KRVD7JZK7Nh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568" y="1988840"/>
            <a:ext cx="7560840" cy="3600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9295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WHOLE SCHOOL  PERFORMANCE  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TERM  ONE  2014</a:t>
            </a:r>
          </a:p>
          <a:p>
            <a:r>
              <a:rPr lang="en-US" dirty="0"/>
              <a:t>NEW TARGET:  </a:t>
            </a:r>
            <a:r>
              <a:rPr lang="en-US" b="1" dirty="0"/>
              <a:t>80%</a:t>
            </a:r>
          </a:p>
          <a:p>
            <a:endParaRPr lang="en-US" b="1" dirty="0"/>
          </a:p>
          <a:p>
            <a:r>
              <a:rPr lang="en-US" b="1" dirty="0"/>
              <a:t>AVERAGE:  61.4</a:t>
            </a:r>
          </a:p>
          <a:p>
            <a:pPr marL="0" indent="0">
              <a:buNone/>
            </a:pPr>
            <a:r>
              <a:rPr lang="en-US" dirty="0" smtClean="0"/>
              <a:t>IMPROVED  BY  5%  FROM  TERM  4  OF 2013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TERM  TWO  2014</a:t>
            </a:r>
          </a:p>
          <a:p>
            <a:r>
              <a:rPr lang="en-US" b="1" dirty="0" smtClean="0"/>
              <a:t>TARGET:80%</a:t>
            </a:r>
          </a:p>
          <a:p>
            <a:endParaRPr lang="en-US" b="1" dirty="0"/>
          </a:p>
          <a:p>
            <a:r>
              <a:rPr lang="en-US" b="1" dirty="0" smtClean="0"/>
              <a:t>AVERAGE:  66.2%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b="1" dirty="0" smtClean="0"/>
              <a:t>IMPROVEMENT  IS  NOTED.  4.8 %</a:t>
            </a:r>
          </a:p>
          <a:p>
            <a:r>
              <a:rPr lang="en-US" b="1" dirty="0" smtClean="0"/>
              <a:t>A BIG THANK YOU TO  THE  TEAM</a:t>
            </a:r>
            <a:endParaRPr lang="en-US" b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81C9B-418A-4C5E-A399-3FC16E84856B}" type="datetime1">
              <a:rPr lang="en-ZA" smtClean="0"/>
              <a:t>2014-07-25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PRINCESS PRIMARY - PRINCIPAL'S STAFF MEETING BY MR. J SITHI</a:t>
            </a:r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B902-387F-4ACA-A4E8-8247368789E9}" type="slidenum">
              <a:rPr lang="en-ZA" smtClean="0"/>
              <a:t>10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6930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ZA" dirty="0" smtClean="0"/>
              <a:t>TOP  PERFORMING  GRADES:  </a:t>
            </a:r>
            <a:br>
              <a:rPr lang="en-ZA" dirty="0" smtClean="0"/>
            </a:br>
            <a:r>
              <a:rPr lang="en-ZA" dirty="0" smtClean="0"/>
              <a:t>TERM  ONE  2014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5441030"/>
              </p:ext>
            </p:extLst>
          </p:nvPr>
        </p:nvGraphicFramePr>
        <p:xfrm>
          <a:off x="1981200" y="1600200"/>
          <a:ext cx="8229600" cy="411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GRADE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AV.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Congratulations!</a:t>
                      </a:r>
                    </a:p>
                    <a:p>
                      <a:pPr algn="ctr"/>
                      <a:r>
                        <a:rPr lang="en-US" dirty="0" smtClean="0"/>
                        <a:t>Bragging</a:t>
                      </a:r>
                      <a:r>
                        <a:rPr lang="en-US" baseline="0" dirty="0" smtClean="0"/>
                        <a:t>  Rites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69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67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66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54.3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6A90E-A246-4CE6-9276-3D38F07BFA8F}" type="datetime1">
              <a:rPr lang="en-ZA" smtClean="0"/>
              <a:t>2014-07-25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PRINCESS PRIMARY - PRINCIPAL'S STAFF MEETING BY MR. J SITHI</a:t>
            </a: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B902-387F-4ACA-A4E8-8247368789E9}" type="slidenum">
              <a:rPr lang="en-ZA" smtClean="0"/>
              <a:pPr/>
              <a:t>11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6338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955" y="10754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200" dirty="0"/>
              <a:t>FOUNDATION  PHASE</a:t>
            </a:r>
            <a:br>
              <a:rPr lang="en-US" sz="1200" dirty="0"/>
            </a:br>
            <a:r>
              <a:rPr lang="en-US" sz="1200" dirty="0"/>
              <a:t>PERORMANCE  BY  CLASS</a:t>
            </a:r>
            <a:br>
              <a:rPr lang="en-US" sz="1200" dirty="0"/>
            </a:br>
            <a:r>
              <a:rPr lang="en-US" sz="1200" dirty="0"/>
              <a:t>NB:  GRADE  1  B  NOT  SUBMITTED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1265400"/>
              </p:ext>
            </p:extLst>
          </p:nvPr>
        </p:nvGraphicFramePr>
        <p:xfrm>
          <a:off x="3575720" y="1556792"/>
          <a:ext cx="5842992" cy="504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2383160"/>
                <a:gridCol w="19476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POSITION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CLASS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AV. PERCENTAGE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82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77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75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3C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75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2B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71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71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2B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70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3B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70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69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2C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68.2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1C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67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64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2973-515E-4450-B824-E2F69ED133D0}" type="datetime1">
              <a:rPr lang="en-ZA" smtClean="0"/>
              <a:t>2014-07-25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B902-387F-4ACA-A4E8-8247368789E9}" type="slidenum">
              <a:rPr lang="en-ZA" smtClean="0"/>
              <a:t>12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6037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INTERMEDIATE PHASE PERFORMANCE BY  SUBJECT:  GRADE  4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8774611"/>
              </p:ext>
            </p:extLst>
          </p:nvPr>
        </p:nvGraphicFramePr>
        <p:xfrm>
          <a:off x="1919536" y="1628800"/>
          <a:ext cx="7992888" cy="4333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4359"/>
                <a:gridCol w="340852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SOCIAL</a:t>
                      </a:r>
                      <a:r>
                        <a:rPr lang="en-US" sz="2800" baseline="0" dirty="0" smtClean="0"/>
                        <a:t>  SCIENCES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73.5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dirty="0" smtClean="0"/>
                        <a:t>– CONGRATULATIONS</a:t>
                      </a:r>
                    </a:p>
                    <a:p>
                      <a:pPr algn="ctr"/>
                      <a:r>
                        <a:rPr lang="en-US" sz="2800" dirty="0" smtClean="0"/>
                        <a:t>BRAGGING</a:t>
                      </a:r>
                      <a:r>
                        <a:rPr lang="en-US" sz="2800" baseline="0" dirty="0" smtClean="0"/>
                        <a:t>  RITES!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ENGLISH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68.6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NS</a:t>
                      </a:r>
                      <a:r>
                        <a:rPr lang="en-US" sz="2800" baseline="0" dirty="0" smtClean="0"/>
                        <a:t>  &amp;  TECH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66.6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AFRIKAANS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64.7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MATHS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60.3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LIFE</a:t>
                      </a:r>
                      <a:r>
                        <a:rPr lang="en-US" sz="2800" baseline="0" dirty="0" smtClean="0"/>
                        <a:t>  SKILLS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59.3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D54FE-1D59-4B25-B5EB-0C0459E062AB}" type="datetime1">
              <a:rPr lang="en-ZA" smtClean="0"/>
              <a:t>2014-07-25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PRINCESS PRIMARY - PRINCIPAL'S STAFF MEETING BY MR. J SITHI</a:t>
            </a: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B902-387F-4ACA-A4E8-8247368789E9}" type="slidenum">
              <a:rPr lang="en-ZA" smtClean="0"/>
              <a:t>13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8215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INTERMEDIATE PHASE PERFORMANCE BY  SUBJECT:  GRADE  5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1104454"/>
              </p:ext>
            </p:extLst>
          </p:nvPr>
        </p:nvGraphicFramePr>
        <p:xfrm>
          <a:off x="1981200" y="1600200"/>
          <a:ext cx="7931224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5612"/>
                <a:gridCol w="39656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SUBJECT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%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68.9  – CONGRATULATIONS</a:t>
                      </a:r>
                    </a:p>
                    <a:p>
                      <a:pPr algn="ctr"/>
                      <a:r>
                        <a:rPr lang="en-US" sz="2800" dirty="0" smtClean="0"/>
                        <a:t>BRAGGING</a:t>
                      </a:r>
                      <a:r>
                        <a:rPr lang="en-US" sz="2800" baseline="0" dirty="0" smtClean="0"/>
                        <a:t>  RITES!</a:t>
                      </a:r>
                      <a:endParaRPr lang="en-US" sz="2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67.3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ENGLISH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64.7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NS</a:t>
                      </a:r>
                      <a:r>
                        <a:rPr lang="en-US" sz="2800" baseline="0" dirty="0" smtClean="0"/>
                        <a:t>  &amp;  TECH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64.6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AFRIKAANS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62.3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MATHS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55.9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360AC-77C4-44AD-BDCC-8F1AC724AE02}" type="datetime1">
              <a:rPr lang="en-ZA" smtClean="0"/>
              <a:t>2014-07-25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PRINCESS PRIMARY - PRINCIPAL'S STAFF MEETING BY MR. J SITHI</a:t>
            </a: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B902-387F-4ACA-A4E8-8247368789E9}" type="slidenum">
              <a:rPr lang="en-ZA" smtClean="0"/>
              <a:t>14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56342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3203" y="35224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INTERMEDIATE PHASE PERFORMANCE BY  SUBJECT:  GRADE  6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2952930"/>
              </p:ext>
            </p:extLst>
          </p:nvPr>
        </p:nvGraphicFramePr>
        <p:xfrm>
          <a:off x="1981200" y="1600200"/>
          <a:ext cx="8003232" cy="490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1616"/>
                <a:gridCol w="400161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SUBJECT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%</a:t>
                      </a:r>
                      <a:endParaRPr lang="en-US" sz="2800" dirty="0"/>
                    </a:p>
                  </a:txBody>
                  <a:tcPr/>
                </a:tc>
              </a:tr>
              <a:tr h="665872"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/>
                        <a:t>SS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73.9  CONGRATULATIONS -  </a:t>
                      </a:r>
                    </a:p>
                    <a:p>
                      <a:pPr algn="ctr"/>
                      <a:r>
                        <a:rPr lang="en-US" sz="2800" dirty="0" smtClean="0"/>
                        <a:t>BRAGGING  RITE</a:t>
                      </a:r>
                      <a:endParaRPr lang="en-US" sz="2800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/>
                        <a:t>LS</a:t>
                      </a:r>
                      <a:endParaRPr lang="en-US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72.9</a:t>
                      </a: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AFRIKAANS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71.8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MATHS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64.3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NS</a:t>
                      </a:r>
                      <a:r>
                        <a:rPr lang="en-US" sz="2800" baseline="0" dirty="0" smtClean="0"/>
                        <a:t>  &amp;  TECH</a:t>
                      </a:r>
                      <a:endParaRPr lang="en-US" sz="2800" dirty="0" smtClean="0"/>
                    </a:p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61.4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ENGLISGH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58.6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16B47-C86E-44F3-8422-66051D8F87D3}" type="datetime1">
              <a:rPr lang="en-ZA" smtClean="0"/>
              <a:t>2014-07-25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PRINCESS PRIMARY - PRINCIPAL'S STAFF MEETING BY MR. J SITHI</a:t>
            </a: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B902-387F-4ACA-A4E8-8247368789E9}" type="slidenum">
              <a:rPr lang="en-ZA" smtClean="0"/>
              <a:t>15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631659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SENIOR  PHASE  PERFORMANCE  PER  SUBJECT :  GRADE  7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9117194"/>
              </p:ext>
            </p:extLst>
          </p:nvPr>
        </p:nvGraphicFramePr>
        <p:xfrm>
          <a:off x="1981200" y="1600201"/>
          <a:ext cx="8003232" cy="44640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1616"/>
                <a:gridCol w="4001616"/>
              </a:tblGrid>
              <a:tr h="36415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</a:t>
                      </a:r>
                      <a:endParaRPr lang="en-US" dirty="0"/>
                    </a:p>
                  </a:txBody>
                  <a:tcPr/>
                </a:tc>
              </a:tr>
              <a:tr h="52693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ENGLISH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67.3 CONGRATULATIONS  - </a:t>
                      </a:r>
                    </a:p>
                    <a:p>
                      <a:pPr algn="ctr"/>
                      <a:r>
                        <a:rPr lang="en-US" dirty="0" smtClean="0"/>
                        <a:t> BRAGGING  RITES</a:t>
                      </a:r>
                    </a:p>
                  </a:txBody>
                  <a:tcPr/>
                </a:tc>
              </a:tr>
              <a:tr h="36415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60.8</a:t>
                      </a:r>
                      <a:endParaRPr lang="en-US" dirty="0"/>
                    </a:p>
                  </a:txBody>
                  <a:tcPr/>
                </a:tc>
              </a:tr>
              <a:tr h="36415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59.3</a:t>
                      </a:r>
                      <a:endParaRPr lang="en-US" dirty="0"/>
                    </a:p>
                  </a:txBody>
                  <a:tcPr/>
                </a:tc>
              </a:tr>
              <a:tr h="36415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57.6</a:t>
                      </a:r>
                      <a:endParaRPr lang="en-US" dirty="0"/>
                    </a:p>
                  </a:txBody>
                  <a:tcPr/>
                </a:tc>
              </a:tr>
              <a:tr h="36415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/>
                </a:tc>
              </a:tr>
              <a:tr h="36415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48.6</a:t>
                      </a:r>
                      <a:endParaRPr lang="en-US" dirty="0"/>
                    </a:p>
                  </a:txBody>
                  <a:tcPr/>
                </a:tc>
              </a:tr>
              <a:tr h="36415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MATHS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48.1</a:t>
                      </a:r>
                      <a:endParaRPr lang="en-US" dirty="0"/>
                    </a:p>
                  </a:txBody>
                  <a:tcPr/>
                </a:tc>
              </a:tr>
              <a:tr h="36415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AFRIKAANS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46.7</a:t>
                      </a:r>
                      <a:endParaRPr lang="en-US" dirty="0"/>
                    </a:p>
                  </a:txBody>
                  <a:tcPr/>
                </a:tc>
              </a:tr>
              <a:tr h="89792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45.8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685E4-D9F8-406B-8C3C-AFD63614D95A}" type="datetime1">
              <a:rPr lang="en-ZA" smtClean="0"/>
              <a:t>2014-07-25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 smtClean="0"/>
              <a:t>PRINCESS PRIMARY - PRINCIPAL'S STAFF MEETING BY MR. J SITHI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B902-387F-4ACA-A4E8-8247368789E9}" type="slidenum">
              <a:rPr lang="en-ZA" smtClean="0"/>
              <a:t>16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071447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PERFORMANCE  PER  DEPARTMENT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7914825"/>
              </p:ext>
            </p:extLst>
          </p:nvPr>
        </p:nvGraphicFramePr>
        <p:xfrm>
          <a:off x="838200" y="1361986"/>
          <a:ext cx="105156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  <a:gridCol w="5257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DEPARTMENT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PERCENTAGE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LANGUAGES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 61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SS, AC ,  LO/LS  AND  EMS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67.2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TECH, NS &amp; TECH AND  MATHS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58.5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FOUNDATION  PHASE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70.7  CONGRATULATIONS!!! BRAGGING  RITES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30654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WAY  FORWARD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000" dirty="0"/>
          </a:p>
          <a:p>
            <a:r>
              <a:rPr lang="en-US" dirty="0" smtClean="0"/>
              <a:t>WE  CELEBRATE  THIS  IMPROVEMENT.  TROPHY TO  ALL THE  TEACHERS</a:t>
            </a:r>
          </a:p>
          <a:p>
            <a:r>
              <a:rPr lang="en-US" dirty="0" smtClean="0"/>
              <a:t>ACCOUNTING  SESSIONS  FOR ALL  THE  SUBJECTS  WHICH  HAVE  1O AND  MORE  LEARNERS  AT  RISK (LEVELS 1 &amp; 2) AND  %  PASS  BELOW  60.</a:t>
            </a:r>
          </a:p>
          <a:p>
            <a:r>
              <a:rPr lang="en-US" dirty="0" smtClean="0"/>
              <a:t>NEW TARGET  PER  SUBJECT TERM  3  OF  2014  IS  65 </a:t>
            </a:r>
            <a:r>
              <a:rPr lang="en-US" dirty="0" smtClean="0"/>
              <a:t>%</a:t>
            </a:r>
            <a:endParaRPr lang="en-US" dirty="0"/>
          </a:p>
          <a:p>
            <a:r>
              <a:rPr lang="en-US" dirty="0" smtClean="0"/>
              <a:t>TARGET  FOR WHOLE  SCHOOL  PERFORMANCE  THIS  TERM: 80%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F6C00-DBA1-4E5F-A985-1FFAAF183D67}" type="datetime1">
              <a:rPr lang="en-ZA" smtClean="0"/>
              <a:t>2014-07-25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PRINCESS PRIMARY - PRINCIPAL'S STAFF MEETING BY MR. J SITHI</a:t>
            </a: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B902-387F-4ACA-A4E8-8247368789E9}" type="slidenum">
              <a:rPr lang="en-ZA" smtClean="0"/>
              <a:t>18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919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/>
              <a:t>WAY  FORWARD:  CURRICULUM  ACCOUNTING  SESSIONS  FOR  SUBJECT  AT  RISK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2846645"/>
              </p:ext>
            </p:extLst>
          </p:nvPr>
        </p:nvGraphicFramePr>
        <p:xfrm>
          <a:off x="1981200" y="1600200"/>
          <a:ext cx="8229600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SUBJECT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GRADE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DATE</a:t>
                      </a:r>
                      <a:r>
                        <a:rPr lang="en-US" sz="2800" baseline="0" dirty="0" smtClean="0"/>
                        <a:t> AND TIME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MATHS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AFRIKAANS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7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MATHS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7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EMS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7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TECH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7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7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7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17337-F12B-499B-BE97-316C8EC2BE7E}" type="datetime1">
              <a:rPr lang="en-ZA" smtClean="0"/>
              <a:t>2014-07-25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PRINCESS PRIMARY - PRINCIPAL'S STAFF MEETING BY MR. J SITHI</a:t>
            </a: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B902-387F-4ACA-A4E8-8247368789E9}" type="slidenum">
              <a:rPr lang="en-ZA" smtClean="0"/>
              <a:t>19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70162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smtClean="0"/>
              <a:t>PRINCESS PRIMARY SCHOOL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dirty="0" smtClean="0"/>
              <a:t>TERM 2  OF    20	14</a:t>
            </a:r>
          </a:p>
          <a:p>
            <a:r>
              <a:rPr lang="en-ZA" dirty="0" smtClean="0"/>
              <a:t>Grade 1- 7 </a:t>
            </a:r>
          </a:p>
          <a:p>
            <a:r>
              <a:rPr lang="en-ZA" dirty="0" smtClean="0"/>
              <a:t>LEARNER PERFORMANCE STATS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5946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ACCOUNTING  SESSION  CONT …..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1118093"/>
              </p:ext>
            </p:extLst>
          </p:nvPr>
        </p:nvGraphicFramePr>
        <p:xfrm>
          <a:off x="838200" y="1825625"/>
          <a:ext cx="10515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505200"/>
                <a:gridCol w="3505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SUBJECT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r>
                        <a:rPr lang="en-US" baseline="0" dirty="0" smtClean="0"/>
                        <a:t>  AND  TIME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ENGLISH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MATHS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57232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GOOD  LUCK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FOR  THE  THIRD  TERM</a:t>
            </a:r>
          </a:p>
          <a:p>
            <a:pPr marL="0" indent="0">
              <a:buNone/>
            </a:pPr>
            <a:r>
              <a:rPr lang="en-US" dirty="0" smtClean="0"/>
              <a:t>______ </a:t>
            </a:r>
            <a:r>
              <a:rPr lang="en-US" b="1" dirty="0" smtClean="0"/>
              <a:t> WE BELIEVE WE  CAN  FLY</a:t>
            </a:r>
            <a:r>
              <a:rPr lang="en-US" dirty="0" smtClean="0"/>
              <a:t>     _______</a:t>
            </a:r>
          </a:p>
          <a:p>
            <a:r>
              <a:rPr lang="en-US" dirty="0" smtClean="0"/>
              <a:t>WE  ARE  A  WONDERFUL  TEAM</a:t>
            </a:r>
          </a:p>
          <a:p>
            <a:r>
              <a:rPr lang="en-US" dirty="0" smtClean="0"/>
              <a:t>VERY  COMPETENT  AND  WILLING</a:t>
            </a:r>
          </a:p>
          <a:p>
            <a:r>
              <a:rPr lang="en-US" dirty="0" smtClean="0"/>
              <a:t>SUCCESS  IS  WITHIN  REACH</a:t>
            </a:r>
          </a:p>
          <a:p>
            <a:r>
              <a:rPr lang="en-US" dirty="0" smtClean="0"/>
              <a:t>WE  SHALL  DO  IT  BETTER  THIS  TERM</a:t>
            </a:r>
          </a:p>
          <a:p>
            <a:r>
              <a:rPr lang="en-US" dirty="0" smtClean="0"/>
              <a:t>COMPLIMENT  </a:t>
            </a:r>
            <a:r>
              <a:rPr lang="en-US" dirty="0" smtClean="0"/>
              <a:t>YOUR  LEARNERS  FOR  THE  IMPROVEMENT  OF  </a:t>
            </a:r>
            <a:r>
              <a:rPr lang="en-US" dirty="0" smtClean="0"/>
              <a:t>RESULTS,  THEY  CAN  DO  EVEN  BETTER.  TELL  THEM  TO  KEEP  THIS  POEM  IN  THEIR  HEARTS</a:t>
            </a:r>
          </a:p>
          <a:p>
            <a:r>
              <a:rPr lang="en-US" dirty="0" smtClean="0"/>
              <a:t>GOOD , BETTER,  BEST: NEVER  REST  UNTIL  YOUR  GOOD  IS  BETTER,  AND  YOUR  BETTER,</a:t>
            </a:r>
          </a:p>
          <a:p>
            <a:r>
              <a:rPr lang="en-US" dirty="0" smtClean="0"/>
              <a:t>  BEST.</a:t>
            </a:r>
            <a:endParaRPr lang="en-US" dirty="0" smtClean="0"/>
          </a:p>
          <a:p>
            <a:r>
              <a:rPr lang="en-US" dirty="0" smtClean="0"/>
              <a:t>CHALLENGE  THOSE  THAT  ARE STILL  RELAXING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7D91-6363-4B74-A45F-61FD52B38104}" type="datetime1">
              <a:rPr lang="en-ZA" smtClean="0"/>
              <a:t>2014-07-25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PRINCESS PRIMARY - PRINCIPAL'S STAFF MEETING BY MR. J SITHI</a:t>
            </a: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B902-387F-4ACA-A4E8-8247368789E9}" type="slidenum">
              <a:rPr lang="en-ZA" smtClean="0"/>
              <a:t>21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101890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468" y="320675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LET’S  KEEP  WALKING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11868-B899-47E8-BF12-BB16330E57A6}" type="datetime1">
              <a:rPr lang="en-ZA" smtClean="0"/>
              <a:t>2014-07-25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PRINCESS PRIMARY - PRINCIPAL'S STAFF MEETING BY MR. J SITHI</a:t>
            </a: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B902-387F-4ACA-A4E8-8247368789E9}" type="slidenum">
              <a:rPr lang="en-ZA" smtClean="0"/>
              <a:t>22</a:t>
            </a:fld>
            <a:endParaRPr lang="en-ZA"/>
          </a:p>
        </p:txBody>
      </p:sp>
      <p:pic>
        <p:nvPicPr>
          <p:cNvPr id="7" name="Picture 2" descr="C:\Users\Sithi\Pictures\johnny-walk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893252"/>
            <a:ext cx="8030136" cy="3840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83308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 YOU  AND LET’S  </a:t>
            </a:r>
            <a:r>
              <a:rPr lang="en-US" dirty="0" smtClean="0"/>
              <a:t>FLY</a:t>
            </a:r>
            <a:br>
              <a:rPr lang="en-US" dirty="0" smtClean="0"/>
            </a:br>
            <a:r>
              <a:rPr lang="en-US" dirty="0" smtClean="0"/>
              <a:t>ENJOY  THE  CONFERENCE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8B8EC-28B8-4F10-99ED-0BCD4E1C089D}" type="datetime1">
              <a:rPr lang="en-ZA" smtClean="0"/>
              <a:t>2014-07-25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PRINCESS PRIMARY - PRINCIPAL'S STAFF MEETING BY MR. J SITHI</a:t>
            </a: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B902-387F-4ACA-A4E8-8247368789E9}" type="slidenum">
              <a:rPr lang="en-ZA" smtClean="0"/>
              <a:t>23</a:t>
            </a:fld>
            <a:endParaRPr lang="en-ZA"/>
          </a:p>
        </p:txBody>
      </p:sp>
      <p:pic>
        <p:nvPicPr>
          <p:cNvPr id="7" name="Content Placeholder 9" descr="https://encrypted-tbn3.gstatic.com/images?q=tbn:ANd9GcSGbSobsAODaT49p-M9Na-O-PT2QV9_XDvGBBi78KRVD7JZK7Nh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560" y="1484784"/>
            <a:ext cx="7776864" cy="47525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76441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ZA" dirty="0" smtClean="0"/>
              <a:t>TERM TWO LEARNERS PERFORMANCE STATS </a:t>
            </a:r>
            <a:br>
              <a:rPr lang="en-ZA" dirty="0" smtClean="0"/>
            </a:br>
            <a:r>
              <a:rPr lang="en-ZA" dirty="0" smtClean="0"/>
              <a:t>GRADE 1</a:t>
            </a:r>
            <a:br>
              <a:rPr lang="en-ZA" dirty="0" smtClean="0"/>
            </a:b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8551166"/>
              </p:ext>
            </p:extLst>
          </p:nvPr>
        </p:nvGraphicFramePr>
        <p:xfrm>
          <a:off x="838200" y="1481070"/>
          <a:ext cx="10516669" cy="48759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2187"/>
                <a:gridCol w="751114"/>
                <a:gridCol w="751114"/>
                <a:gridCol w="751114"/>
                <a:gridCol w="751114"/>
                <a:gridCol w="751114"/>
                <a:gridCol w="751114"/>
                <a:gridCol w="751114"/>
                <a:gridCol w="751114"/>
                <a:gridCol w="751114"/>
                <a:gridCol w="751114"/>
                <a:gridCol w="751114"/>
                <a:gridCol w="751114"/>
                <a:gridCol w="751114"/>
              </a:tblGrid>
              <a:tr h="1054057"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1" i="0" u="none" strike="noStrike" dirty="0">
                          <a:effectLst/>
                          <a:latin typeface="Arial" panose="020B0604020202020204" pitchFamily="34" charset="0"/>
                        </a:rPr>
                        <a:t>Grade</a:t>
                      </a: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1" i="0" u="none" strike="noStrike" dirty="0">
                          <a:effectLst/>
                          <a:latin typeface="Arial" panose="020B0604020202020204" pitchFamily="34" charset="0"/>
                        </a:rPr>
                        <a:t>Subject</a:t>
                      </a: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1" i="0" u="none" strike="noStrike">
                          <a:effectLst/>
                          <a:latin typeface="Arial" panose="020B0604020202020204" pitchFamily="34" charset="0"/>
                        </a:rPr>
                        <a:t>Subject abbreviation</a:t>
                      </a: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1" i="0" u="none" strike="noStrike">
                          <a:effectLst/>
                          <a:latin typeface="Arial" panose="020B0604020202020204" pitchFamily="34" charset="0"/>
                        </a:rPr>
                        <a:t>Total wrote</a:t>
                      </a: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1" i="0" u="none" strike="noStrike">
                          <a:effectLst/>
                          <a:latin typeface="Arial" panose="020B0604020202020204" pitchFamily="34" charset="0"/>
                        </a:rPr>
                        <a:t>Level 1 (Total  0 to 29.9)</a:t>
                      </a: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1" i="0" u="none" strike="noStrike">
                          <a:effectLst/>
                          <a:latin typeface="Arial" panose="020B0604020202020204" pitchFamily="34" charset="0"/>
                        </a:rPr>
                        <a:t>Level 2 (Total 30 to 39.9)</a:t>
                      </a: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1" i="0" u="none" strike="noStrike">
                          <a:effectLst/>
                          <a:latin typeface="Arial" panose="020B0604020202020204" pitchFamily="34" charset="0"/>
                        </a:rPr>
                        <a:t>Level 3 (Total  40 to 49.9)</a:t>
                      </a: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1" i="0" u="none" strike="noStrike">
                          <a:effectLst/>
                          <a:latin typeface="Arial" panose="020B0604020202020204" pitchFamily="34" charset="0"/>
                        </a:rPr>
                        <a:t>Level 4 (Total 50 to 59.9)</a:t>
                      </a: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1" i="0" u="none" strike="noStrike">
                          <a:effectLst/>
                          <a:latin typeface="Arial" panose="020B0604020202020204" pitchFamily="34" charset="0"/>
                        </a:rPr>
                        <a:t>Level 5 (Total  60 to 69.9)</a:t>
                      </a: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1" i="0" u="none" strike="noStrike">
                          <a:effectLst/>
                          <a:latin typeface="Arial" panose="020B0604020202020204" pitchFamily="34" charset="0"/>
                        </a:rPr>
                        <a:t>Level 6 (Total 70 to 79.9)</a:t>
                      </a: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1" i="0" u="none" strike="noStrike">
                          <a:effectLst/>
                          <a:latin typeface="Arial" panose="020B0604020202020204" pitchFamily="34" charset="0"/>
                        </a:rPr>
                        <a:t>Level 7 (Total  80 to 100)</a:t>
                      </a: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1" i="0" u="none" strike="noStrike">
                          <a:effectLst/>
                          <a:latin typeface="Arial" panose="020B0604020202020204" pitchFamily="34" charset="0"/>
                        </a:rPr>
                        <a:t>Cal Subject Average</a:t>
                      </a: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Check difference</a:t>
                      </a: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Check Total Wrote</a:t>
                      </a:r>
                    </a:p>
                  </a:txBody>
                  <a:tcPr marL="0" marR="0" marT="0" marB="0" vert="vert270" anchor="b"/>
                </a:tc>
              </a:tr>
              <a:tr h="955476"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000" b="0" i="0" u="none" strike="noStrike" dirty="0">
                          <a:effectLst/>
                          <a:latin typeface="Arial" panose="020B0604020202020204" pitchFamily="34" charset="0"/>
                        </a:rPr>
                        <a:t>ENGLISH</a:t>
                      </a:r>
                      <a:endParaRPr lang="en-ZA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400" b="0" i="0" u="none" strike="noStrike" dirty="0">
                          <a:effectLst/>
                          <a:latin typeface="Arial" panose="020B0604020202020204" pitchFamily="34" charset="0"/>
                        </a:rPr>
                        <a:t>ENGHL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 dirty="0">
                          <a:effectLst/>
                          <a:latin typeface="Arial" panose="020B0604020202020204" pitchFamily="34" charset="0"/>
                        </a:rPr>
                        <a:t>155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 dirty="0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>
                          <a:effectLst/>
                          <a:latin typeface="Arial" panose="020B0604020202020204" pitchFamily="34" charset="0"/>
                        </a:rPr>
                        <a:t>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>
                          <a:effectLst/>
                          <a:latin typeface="Arial" panose="020B0604020202020204" pitchFamily="34" charset="0"/>
                        </a:rPr>
                        <a:t>56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 dirty="0"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endParaRPr lang="en-ZA" sz="2000" b="1" i="0" u="none" strike="noStrike" dirty="0" smtClean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en-ZA" sz="2000" b="1" i="0" u="none" strike="noStrike" dirty="0" smtClean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en-ZA" sz="20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70,2</a:t>
                      </a:r>
                      <a:endParaRPr lang="en-ZA" sz="2000" b="1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155</a:t>
                      </a:r>
                    </a:p>
                  </a:txBody>
                  <a:tcPr marL="0" marR="0" marT="0" marB="0" anchor="b"/>
                </a:tc>
              </a:tr>
              <a:tr h="955476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>
                          <a:effectLst/>
                          <a:latin typeface="Arial" panose="020B0604020202020204" pitchFamily="34" charset="0"/>
                        </a:rPr>
                        <a:t>AFRIKAANS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400" b="0" i="0" u="none" strike="noStrike" dirty="0">
                          <a:effectLst/>
                          <a:latin typeface="Arial" panose="020B0604020202020204" pitchFamily="34" charset="0"/>
                        </a:rPr>
                        <a:t>AFRFA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 dirty="0">
                          <a:effectLst/>
                          <a:latin typeface="Arial" panose="020B0604020202020204" pitchFamily="34" charset="0"/>
                        </a:rPr>
                        <a:t>155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 dirty="0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 dirty="0"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 dirty="0"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 dirty="0"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 dirty="0">
                          <a:effectLst/>
                          <a:latin typeface="Arial" panose="020B0604020202020204" pitchFamily="34" charset="0"/>
                        </a:rPr>
                        <a:t>54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 dirty="0">
                          <a:effectLst/>
                          <a:latin typeface="Arial" panose="020B0604020202020204" pitchFamily="34" charset="0"/>
                        </a:rPr>
                        <a:t>51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endParaRPr lang="en-ZA" sz="2000" b="1" i="0" u="none" strike="noStrike" dirty="0" smtClean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en-ZA" sz="2000" b="1" i="0" u="none" strike="noStrike" dirty="0" smtClean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en-ZA" sz="20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66,4</a:t>
                      </a:r>
                      <a:endParaRPr lang="en-ZA" sz="2000" b="1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155</a:t>
                      </a:r>
                    </a:p>
                  </a:txBody>
                  <a:tcPr marL="0" marR="0" marT="0" marB="0" anchor="b"/>
                </a:tc>
              </a:tr>
              <a:tr h="955476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>
                          <a:effectLst/>
                          <a:latin typeface="Arial" panose="020B0604020202020204" pitchFamily="34" charset="0"/>
                        </a:rPr>
                        <a:t>MATHEMATICS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400" b="0" i="0" u="none" strike="noStrike">
                          <a:effectLst/>
                          <a:latin typeface="Arial" panose="020B0604020202020204" pitchFamily="34" charset="0"/>
                        </a:rPr>
                        <a:t>MATH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>
                          <a:effectLst/>
                          <a:latin typeface="Arial" panose="020B0604020202020204" pitchFamily="34" charset="0"/>
                        </a:rPr>
                        <a:t>155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 dirty="0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 dirty="0"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 dirty="0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>
                          <a:effectLst/>
                          <a:latin typeface="Arial" panose="020B0604020202020204" pitchFamily="34" charset="0"/>
                        </a:rPr>
                        <a:t>51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>
                          <a:effectLst/>
                          <a:latin typeface="Arial" panose="020B0604020202020204" pitchFamily="34" charset="0"/>
                        </a:rPr>
                        <a:t>51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endParaRPr lang="en-ZA" sz="2000" b="1" i="0" u="none" strike="noStrike" dirty="0" smtClean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en-ZA" sz="2000" b="1" i="0" u="none" strike="noStrike" dirty="0" smtClean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en-ZA" sz="20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73,4</a:t>
                      </a:r>
                      <a:endParaRPr lang="en-ZA" sz="2000" b="1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155</a:t>
                      </a:r>
                    </a:p>
                  </a:txBody>
                  <a:tcPr marL="0" marR="0" marT="0" marB="0" anchor="b"/>
                </a:tc>
              </a:tr>
              <a:tr h="955476"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800" b="0" i="0" u="none" strike="noStrike">
                          <a:effectLst/>
                          <a:latin typeface="Arial" panose="020B0604020202020204" pitchFamily="34" charset="0"/>
                        </a:rPr>
                        <a:t>LIFE SKILLS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2400" b="0" i="0" u="none" strike="noStrike">
                          <a:effectLst/>
                          <a:latin typeface="Arial" panose="020B0604020202020204" pitchFamily="34" charset="0"/>
                        </a:rPr>
                        <a:t>LSFIP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>
                          <a:effectLst/>
                          <a:latin typeface="Arial" panose="020B0604020202020204" pitchFamily="34" charset="0"/>
                        </a:rPr>
                        <a:t>155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 dirty="0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 dirty="0"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>
                          <a:effectLst/>
                          <a:latin typeface="Arial" panose="020B0604020202020204" pitchFamily="34" charset="0"/>
                        </a:rPr>
                        <a:t>87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endParaRPr lang="en-ZA" sz="2000" b="1" i="0" u="none" strike="noStrike" dirty="0" smtClean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endParaRPr lang="en-ZA" sz="2000" b="1" i="0" u="none" strike="noStrike" dirty="0" smtClean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en-ZA" sz="20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79,4</a:t>
                      </a:r>
                      <a:endParaRPr lang="en-ZA" sz="2000" b="1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155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9487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ZA" dirty="0" smtClean="0"/>
              <a:t> TERM TWO LEARNERS PERFORMANCE STATS </a:t>
            </a:r>
            <a:br>
              <a:rPr lang="en-ZA" dirty="0" smtClean="0"/>
            </a:br>
            <a:r>
              <a:rPr lang="en-ZA" dirty="0" smtClean="0"/>
              <a:t>GRADE 2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9863928"/>
              </p:ext>
            </p:extLst>
          </p:nvPr>
        </p:nvGraphicFramePr>
        <p:xfrm>
          <a:off x="838200" y="1825625"/>
          <a:ext cx="10515596" cy="4089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1114"/>
                <a:gridCol w="751114"/>
                <a:gridCol w="751114"/>
                <a:gridCol w="751114"/>
                <a:gridCol w="751114"/>
                <a:gridCol w="751114"/>
                <a:gridCol w="751114"/>
                <a:gridCol w="751114"/>
                <a:gridCol w="751114"/>
                <a:gridCol w="751114"/>
                <a:gridCol w="751114"/>
                <a:gridCol w="751114"/>
                <a:gridCol w="751114"/>
                <a:gridCol w="751114"/>
              </a:tblGrid>
              <a:tr h="675488"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1" i="0" u="none" strike="noStrike" dirty="0">
                          <a:effectLst/>
                          <a:latin typeface="Arial" panose="020B0604020202020204" pitchFamily="34" charset="0"/>
                        </a:rPr>
                        <a:t>Grade</a:t>
                      </a: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1" i="0" u="none" strike="noStrike">
                          <a:effectLst/>
                          <a:latin typeface="Arial" panose="020B0604020202020204" pitchFamily="34" charset="0"/>
                        </a:rPr>
                        <a:t>Subject</a:t>
                      </a: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1" i="0" u="none" strike="noStrike">
                          <a:effectLst/>
                          <a:latin typeface="Arial" panose="020B0604020202020204" pitchFamily="34" charset="0"/>
                        </a:rPr>
                        <a:t>Subject abbreviation</a:t>
                      </a: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1" i="0" u="none" strike="noStrike">
                          <a:effectLst/>
                          <a:latin typeface="Arial" panose="020B0604020202020204" pitchFamily="34" charset="0"/>
                        </a:rPr>
                        <a:t>Total wrote</a:t>
                      </a: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1" i="0" u="none" strike="noStrike">
                          <a:effectLst/>
                          <a:latin typeface="Arial" panose="020B0604020202020204" pitchFamily="34" charset="0"/>
                        </a:rPr>
                        <a:t>Level 1 (Total  0 to 29.9)</a:t>
                      </a: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1" i="0" u="none" strike="noStrike">
                          <a:effectLst/>
                          <a:latin typeface="Arial" panose="020B0604020202020204" pitchFamily="34" charset="0"/>
                        </a:rPr>
                        <a:t>Level 2 (Total 30 to 39.9)</a:t>
                      </a: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1" i="0" u="none" strike="noStrike">
                          <a:effectLst/>
                          <a:latin typeface="Arial" panose="020B0604020202020204" pitchFamily="34" charset="0"/>
                        </a:rPr>
                        <a:t>Level 3 (Total  40 to 49.9)</a:t>
                      </a: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1" i="0" u="none" strike="noStrike">
                          <a:effectLst/>
                          <a:latin typeface="Arial" panose="020B0604020202020204" pitchFamily="34" charset="0"/>
                        </a:rPr>
                        <a:t>Level 4 (Total 50 to 59.9)</a:t>
                      </a: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1" i="0" u="none" strike="noStrike">
                          <a:effectLst/>
                          <a:latin typeface="Arial" panose="020B0604020202020204" pitchFamily="34" charset="0"/>
                        </a:rPr>
                        <a:t>Level 5 (Total  60 to 69.9)</a:t>
                      </a: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1" i="0" u="none" strike="noStrike">
                          <a:effectLst/>
                          <a:latin typeface="Arial" panose="020B0604020202020204" pitchFamily="34" charset="0"/>
                        </a:rPr>
                        <a:t>Level 6 (Total 70 to 79.9)</a:t>
                      </a: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1" i="0" u="none" strike="noStrike">
                          <a:effectLst/>
                          <a:latin typeface="Arial" panose="020B0604020202020204" pitchFamily="34" charset="0"/>
                        </a:rPr>
                        <a:t>Level 7 (Total  80 to 100)</a:t>
                      </a: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1" i="0" u="none" strike="noStrike">
                          <a:effectLst/>
                          <a:latin typeface="Arial" panose="020B0604020202020204" pitchFamily="34" charset="0"/>
                        </a:rPr>
                        <a:t>Cal Subject Average</a:t>
                      </a: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Check difference</a:t>
                      </a: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Check Total Wrote</a:t>
                      </a:r>
                    </a:p>
                  </a:txBody>
                  <a:tcPr marL="0" marR="0" marT="0" marB="0" vert="vert270" anchor="b"/>
                </a:tc>
              </a:tr>
              <a:tr h="675488"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>
                          <a:effectLst/>
                          <a:latin typeface="Arial" panose="020B0604020202020204" pitchFamily="34" charset="0"/>
                        </a:rPr>
                        <a:t>ENGLISH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>
                          <a:effectLst/>
                          <a:latin typeface="Arial" panose="020B0604020202020204" pitchFamily="34" charset="0"/>
                        </a:rPr>
                        <a:t>ENGHL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>
                          <a:effectLst/>
                          <a:latin typeface="Arial" panose="020B0604020202020204" pitchFamily="34" charset="0"/>
                        </a:rPr>
                        <a:t>163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effectLst/>
                          <a:latin typeface="Arial" panose="020B0604020202020204" pitchFamily="34" charset="0"/>
                        </a:rPr>
                        <a:t>49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endParaRPr lang="en-ZA" sz="2800" b="1" i="0" u="none" strike="noStrike" dirty="0" smtClean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en-ZA" sz="28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72,3</a:t>
                      </a:r>
                      <a:endParaRPr lang="en-ZA" sz="2800" b="1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163</a:t>
                      </a:r>
                    </a:p>
                  </a:txBody>
                  <a:tcPr marL="0" marR="0" marT="0" marB="0" anchor="b"/>
                </a:tc>
              </a:tr>
              <a:tr h="675488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>
                          <a:effectLst/>
                          <a:latin typeface="Arial" panose="020B0604020202020204" pitchFamily="34" charset="0"/>
                        </a:rPr>
                        <a:t>MATHEMATICS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>
                          <a:effectLst/>
                          <a:latin typeface="Arial" panose="020B0604020202020204" pitchFamily="34" charset="0"/>
                        </a:rPr>
                        <a:t>MATH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>
                          <a:effectLst/>
                          <a:latin typeface="Arial" panose="020B0604020202020204" pitchFamily="34" charset="0"/>
                        </a:rPr>
                        <a:t>163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>
                          <a:effectLst/>
                          <a:latin typeface="Arial" panose="020B0604020202020204" pitchFamily="34" charset="0"/>
                        </a:rPr>
                        <a:t>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>
                          <a:effectLst/>
                          <a:latin typeface="Arial" panose="020B0604020202020204" pitchFamily="34" charset="0"/>
                        </a:rPr>
                        <a:t>38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endParaRPr lang="en-ZA" sz="2800" b="1" i="0" u="none" strike="noStrike" dirty="0" smtClean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en-ZA" sz="28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72,4</a:t>
                      </a:r>
                      <a:endParaRPr lang="en-ZA" sz="2800" b="1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163</a:t>
                      </a:r>
                    </a:p>
                  </a:txBody>
                  <a:tcPr marL="0" marR="0" marT="0" marB="0" anchor="b"/>
                </a:tc>
              </a:tr>
              <a:tr h="675488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>
                          <a:effectLst/>
                          <a:latin typeface="Arial" panose="020B0604020202020204" pitchFamily="34" charset="0"/>
                        </a:rPr>
                        <a:t>LIFE SKILLS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>
                          <a:effectLst/>
                          <a:latin typeface="Arial" panose="020B0604020202020204" pitchFamily="34" charset="0"/>
                        </a:rPr>
                        <a:t>LSFIP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effectLst/>
                          <a:latin typeface="Arial" panose="020B0604020202020204" pitchFamily="34" charset="0"/>
                        </a:rPr>
                        <a:t>163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effectLst/>
                          <a:latin typeface="Arial" panose="020B0604020202020204" pitchFamily="34" charset="0"/>
                        </a:rPr>
                        <a:t>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effectLst/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endParaRPr lang="en-ZA" sz="2800" b="1" i="0" u="none" strike="noStrike" dirty="0" smtClean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en-ZA" sz="28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63,4</a:t>
                      </a:r>
                      <a:endParaRPr lang="en-ZA" sz="2800" b="1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163</a:t>
                      </a:r>
                    </a:p>
                  </a:txBody>
                  <a:tcPr marL="0" marR="0" marT="0" marB="0" anchor="b"/>
                </a:tc>
              </a:tr>
              <a:tr h="675488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>
                          <a:effectLst/>
                          <a:latin typeface="Arial" panose="020B0604020202020204" pitchFamily="34" charset="0"/>
                        </a:rPr>
                        <a:t>AFRIKAANS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>
                          <a:effectLst/>
                          <a:latin typeface="Arial" panose="020B0604020202020204" pitchFamily="34" charset="0"/>
                        </a:rPr>
                        <a:t>AFRFA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effectLst/>
                          <a:latin typeface="Arial" panose="020B0604020202020204" pitchFamily="34" charset="0"/>
                        </a:rPr>
                        <a:t>163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effectLst/>
                          <a:latin typeface="Arial" panose="020B0604020202020204" pitchFamily="34" charset="0"/>
                        </a:rPr>
                        <a:t>62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endParaRPr lang="en-ZA" sz="2800" b="1" i="0" u="none" strike="noStrike" dirty="0" smtClean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en-ZA" sz="28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68,1</a:t>
                      </a:r>
                      <a:endParaRPr lang="en-ZA" sz="2800" b="1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163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1898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 smtClean="0"/>
              <a:t>TERM TWO LEARNERS PERFORMANCE STATS </a:t>
            </a:r>
            <a:br>
              <a:rPr lang="en-ZA" dirty="0" smtClean="0"/>
            </a:br>
            <a:r>
              <a:rPr lang="en-ZA" dirty="0" smtClean="0"/>
              <a:t>GRADE 3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2070559"/>
              </p:ext>
            </p:extLst>
          </p:nvPr>
        </p:nvGraphicFramePr>
        <p:xfrm>
          <a:off x="838200" y="1825622"/>
          <a:ext cx="10515596" cy="46387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1114"/>
                <a:gridCol w="751114"/>
                <a:gridCol w="751114"/>
                <a:gridCol w="751114"/>
                <a:gridCol w="751114"/>
                <a:gridCol w="751114"/>
                <a:gridCol w="751114"/>
                <a:gridCol w="751114"/>
                <a:gridCol w="751114"/>
                <a:gridCol w="751114"/>
                <a:gridCol w="1116632"/>
                <a:gridCol w="385596"/>
                <a:gridCol w="751114"/>
                <a:gridCol w="751114"/>
              </a:tblGrid>
              <a:tr h="737307"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1" i="0" u="none" strike="noStrike" dirty="0">
                          <a:effectLst/>
                          <a:latin typeface="Arial" panose="020B0604020202020204" pitchFamily="34" charset="0"/>
                        </a:rPr>
                        <a:t>Grade</a:t>
                      </a: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1" i="0" u="none" strike="noStrike">
                          <a:effectLst/>
                          <a:latin typeface="Arial" panose="020B0604020202020204" pitchFamily="34" charset="0"/>
                        </a:rPr>
                        <a:t>Subject</a:t>
                      </a: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1" i="0" u="none" strike="noStrike">
                          <a:effectLst/>
                          <a:latin typeface="Arial" panose="020B0604020202020204" pitchFamily="34" charset="0"/>
                        </a:rPr>
                        <a:t>Subject abbreviation</a:t>
                      </a: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1" i="0" u="none" strike="noStrike">
                          <a:effectLst/>
                          <a:latin typeface="Arial" panose="020B0604020202020204" pitchFamily="34" charset="0"/>
                        </a:rPr>
                        <a:t>Total wrote</a:t>
                      </a: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1" i="0" u="none" strike="noStrike">
                          <a:effectLst/>
                          <a:latin typeface="Arial" panose="020B0604020202020204" pitchFamily="34" charset="0"/>
                        </a:rPr>
                        <a:t>Level 1 (Total  0 to 29.9)</a:t>
                      </a: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1" i="0" u="none" strike="noStrike">
                          <a:effectLst/>
                          <a:latin typeface="Arial" panose="020B0604020202020204" pitchFamily="34" charset="0"/>
                        </a:rPr>
                        <a:t>Level 2 (Total 30 to 39.9)</a:t>
                      </a: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1" i="0" u="none" strike="noStrike">
                          <a:effectLst/>
                          <a:latin typeface="Arial" panose="020B0604020202020204" pitchFamily="34" charset="0"/>
                        </a:rPr>
                        <a:t>Level 3 (Total  40 to 49.9)</a:t>
                      </a: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1" i="0" u="none" strike="noStrike">
                          <a:effectLst/>
                          <a:latin typeface="Arial" panose="020B0604020202020204" pitchFamily="34" charset="0"/>
                        </a:rPr>
                        <a:t>Level 4 (Total 50 to 59.9)</a:t>
                      </a: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1" i="0" u="none" strike="noStrike">
                          <a:effectLst/>
                          <a:latin typeface="Arial" panose="020B0604020202020204" pitchFamily="34" charset="0"/>
                        </a:rPr>
                        <a:t>Level 5 (Total  60 to 69.9)</a:t>
                      </a: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1" i="0" u="none" strike="noStrike">
                          <a:effectLst/>
                          <a:latin typeface="Arial" panose="020B0604020202020204" pitchFamily="34" charset="0"/>
                        </a:rPr>
                        <a:t>Level 6 (Total 70 to 79.9)</a:t>
                      </a: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1" i="0" u="none" strike="noStrike">
                          <a:effectLst/>
                          <a:latin typeface="Arial" panose="020B0604020202020204" pitchFamily="34" charset="0"/>
                        </a:rPr>
                        <a:t>Level 7 (Total  80 to 100)</a:t>
                      </a: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1" i="0" u="none" strike="noStrike">
                          <a:effectLst/>
                          <a:latin typeface="Arial" panose="020B0604020202020204" pitchFamily="34" charset="0"/>
                        </a:rPr>
                        <a:t>Cal Subject Average</a:t>
                      </a: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Check difference</a:t>
                      </a: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Check Total Wrote</a:t>
                      </a:r>
                    </a:p>
                  </a:txBody>
                  <a:tcPr marL="0" marR="0" marT="0" marB="0" vert="vert270" anchor="b"/>
                </a:tc>
              </a:tr>
              <a:tr h="737307">
                <a:tc>
                  <a:txBody>
                    <a:bodyPr/>
                    <a:lstStyle/>
                    <a:p>
                      <a:pPr algn="l" fontAlgn="b"/>
                      <a:r>
                        <a:rPr lang="en-ZA" sz="1050" b="0" i="0" u="none" strike="noStrike" dirty="0">
                          <a:effectLst/>
                          <a:latin typeface="Arial" panose="020B0604020202020204" pitchFamily="34" charset="0"/>
                        </a:rPr>
                        <a:t>ENGLISH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>
                          <a:effectLst/>
                          <a:latin typeface="Arial" panose="020B0604020202020204" pitchFamily="34" charset="0"/>
                        </a:rPr>
                        <a:t>ENGHL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effectLst/>
                          <a:latin typeface="Arial" panose="020B0604020202020204" pitchFamily="34" charset="0"/>
                        </a:rPr>
                        <a:t>151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effectLst/>
                          <a:latin typeface="Arial" panose="020B0604020202020204" pitchFamily="34" charset="0"/>
                        </a:rPr>
                        <a:t>52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endParaRPr lang="en-ZA" sz="3200" b="1" i="0" u="none" strike="noStrike" dirty="0" smtClean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en-ZA" sz="32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68,5</a:t>
                      </a:r>
                      <a:endParaRPr lang="en-ZA" sz="3200" b="1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151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ZA" sz="2400"/>
                    </a:p>
                  </a:txBody>
                  <a:tcPr/>
                </a:tc>
              </a:tr>
              <a:tr h="737307">
                <a:tc>
                  <a:txBody>
                    <a:bodyPr/>
                    <a:lstStyle/>
                    <a:p>
                      <a:pPr algn="l" fontAlgn="b"/>
                      <a:r>
                        <a:rPr lang="en-ZA" sz="1050" b="0" i="0" u="none" strike="noStrike">
                          <a:effectLst/>
                          <a:latin typeface="Arial" panose="020B0604020202020204" pitchFamily="34" charset="0"/>
                        </a:rPr>
                        <a:t>AFRIKAANS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>
                          <a:effectLst/>
                          <a:latin typeface="Arial" panose="020B0604020202020204" pitchFamily="34" charset="0"/>
                        </a:rPr>
                        <a:t>AFRFA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effectLst/>
                          <a:latin typeface="Arial" panose="020B0604020202020204" pitchFamily="34" charset="0"/>
                        </a:rPr>
                        <a:t>151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effectLst/>
                          <a:latin typeface="Arial" panose="020B0604020202020204" pitchFamily="34" charset="0"/>
                        </a:rPr>
                        <a:t>47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effectLst/>
                          <a:latin typeface="Arial" panose="020B0604020202020204" pitchFamily="34" charset="0"/>
                        </a:rPr>
                        <a:t>58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endParaRPr lang="en-ZA" sz="3200" b="1" i="0" u="none" strike="noStrike" dirty="0" smtClean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en-ZA" sz="32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73,5</a:t>
                      </a:r>
                      <a:endParaRPr lang="en-ZA" sz="3200" b="1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151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ZA" sz="2400"/>
                    </a:p>
                  </a:txBody>
                  <a:tcPr/>
                </a:tc>
              </a:tr>
              <a:tr h="737307">
                <a:tc>
                  <a:txBody>
                    <a:bodyPr/>
                    <a:lstStyle/>
                    <a:p>
                      <a:pPr algn="l" fontAlgn="b"/>
                      <a:r>
                        <a:rPr lang="en-ZA" sz="1050" b="0" i="0" u="none" strike="noStrike">
                          <a:effectLst/>
                          <a:latin typeface="Arial" panose="020B0604020202020204" pitchFamily="34" charset="0"/>
                        </a:rPr>
                        <a:t>MATHEMATICS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>
                          <a:effectLst/>
                          <a:latin typeface="Arial" panose="020B0604020202020204" pitchFamily="34" charset="0"/>
                        </a:rPr>
                        <a:t>MATH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effectLst/>
                          <a:latin typeface="Arial" panose="020B0604020202020204" pitchFamily="34" charset="0"/>
                        </a:rPr>
                        <a:t>151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effectLst/>
                          <a:latin typeface="Arial" panose="020B0604020202020204" pitchFamily="34" charset="0"/>
                        </a:rPr>
                        <a:t>51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endParaRPr lang="en-ZA" sz="3200" b="1" i="0" u="none" strike="noStrike" dirty="0" smtClean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en-ZA" sz="32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62,6</a:t>
                      </a:r>
                      <a:endParaRPr lang="en-ZA" sz="3200" b="1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151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ZA" sz="2400" dirty="0"/>
                    </a:p>
                  </a:txBody>
                  <a:tcPr/>
                </a:tc>
              </a:tr>
              <a:tr h="737307">
                <a:tc>
                  <a:txBody>
                    <a:bodyPr/>
                    <a:lstStyle/>
                    <a:p>
                      <a:pPr algn="l" fontAlgn="b"/>
                      <a:r>
                        <a:rPr lang="en-ZA" sz="1050" b="0" i="0" u="none" strike="noStrike">
                          <a:effectLst/>
                          <a:latin typeface="Arial" panose="020B0604020202020204" pitchFamily="34" charset="0"/>
                        </a:rPr>
                        <a:t>LIFE SKILLS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>
                          <a:effectLst/>
                          <a:latin typeface="Arial" panose="020B0604020202020204" pitchFamily="34" charset="0"/>
                        </a:rPr>
                        <a:t>LSFIP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effectLst/>
                          <a:latin typeface="Arial" panose="020B0604020202020204" pitchFamily="34" charset="0"/>
                        </a:rPr>
                        <a:t>151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effectLst/>
                          <a:latin typeface="Arial" panose="020B0604020202020204" pitchFamily="34" charset="0"/>
                        </a:rPr>
                        <a:t>72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endParaRPr lang="en-ZA" sz="3200" b="1" i="0" u="none" strike="noStrike" dirty="0" smtClean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en-ZA" sz="32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77,7</a:t>
                      </a:r>
                      <a:endParaRPr lang="en-ZA" sz="3200" b="1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151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ZA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9138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 smtClean="0"/>
              <a:t>TERM TWO LEARNERS PERFORMANCE STATS </a:t>
            </a:r>
            <a:br>
              <a:rPr lang="en-ZA" dirty="0" smtClean="0"/>
            </a:br>
            <a:r>
              <a:rPr lang="en-ZA" dirty="0" smtClean="0"/>
              <a:t>GRADE 4</a:t>
            </a:r>
            <a:endParaRPr lang="en-Z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7126042"/>
              </p:ext>
            </p:extLst>
          </p:nvPr>
        </p:nvGraphicFramePr>
        <p:xfrm>
          <a:off x="838200" y="1532586"/>
          <a:ext cx="10515596" cy="51774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1114"/>
                <a:gridCol w="751114"/>
                <a:gridCol w="751114"/>
                <a:gridCol w="751114"/>
                <a:gridCol w="751114"/>
                <a:gridCol w="751114"/>
                <a:gridCol w="751114"/>
                <a:gridCol w="751114"/>
                <a:gridCol w="751114"/>
                <a:gridCol w="751114"/>
                <a:gridCol w="751114"/>
                <a:gridCol w="751114"/>
                <a:gridCol w="751114"/>
                <a:gridCol w="751114"/>
              </a:tblGrid>
              <a:tr h="719706"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1" i="0" u="none" strike="noStrike" dirty="0">
                          <a:effectLst/>
                          <a:latin typeface="Arial" panose="020B0604020202020204" pitchFamily="34" charset="0"/>
                        </a:rPr>
                        <a:t>Grade</a:t>
                      </a: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1" i="0" u="none" strike="noStrike">
                          <a:effectLst/>
                          <a:latin typeface="Arial" panose="020B0604020202020204" pitchFamily="34" charset="0"/>
                        </a:rPr>
                        <a:t>Subject</a:t>
                      </a: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1" i="0" u="none" strike="noStrike">
                          <a:effectLst/>
                          <a:latin typeface="Arial" panose="020B0604020202020204" pitchFamily="34" charset="0"/>
                        </a:rPr>
                        <a:t>Subject abbreviation</a:t>
                      </a: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1" i="0" u="none" strike="noStrike">
                          <a:effectLst/>
                          <a:latin typeface="Arial" panose="020B0604020202020204" pitchFamily="34" charset="0"/>
                        </a:rPr>
                        <a:t>Total wrote</a:t>
                      </a: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1" i="0" u="none" strike="noStrike">
                          <a:effectLst/>
                          <a:latin typeface="Arial" panose="020B0604020202020204" pitchFamily="34" charset="0"/>
                        </a:rPr>
                        <a:t>Level 1 (Total  0 to 29.9)</a:t>
                      </a: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1" i="0" u="none" strike="noStrike">
                          <a:effectLst/>
                          <a:latin typeface="Arial" panose="020B0604020202020204" pitchFamily="34" charset="0"/>
                        </a:rPr>
                        <a:t>Level 2 (Total 30 to 39.9)</a:t>
                      </a: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1" i="0" u="none" strike="noStrike">
                          <a:effectLst/>
                          <a:latin typeface="Arial" panose="020B0604020202020204" pitchFamily="34" charset="0"/>
                        </a:rPr>
                        <a:t>Level 3 (Total  40 to 49.9)</a:t>
                      </a: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1" i="0" u="none" strike="noStrike">
                          <a:effectLst/>
                          <a:latin typeface="Arial" panose="020B0604020202020204" pitchFamily="34" charset="0"/>
                        </a:rPr>
                        <a:t>Level 4 (Total 50 to 59.9)</a:t>
                      </a: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1" i="0" u="none" strike="noStrike">
                          <a:effectLst/>
                          <a:latin typeface="Arial" panose="020B0604020202020204" pitchFamily="34" charset="0"/>
                        </a:rPr>
                        <a:t>Level 5 (Total  60 to 69.9)</a:t>
                      </a: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1" i="0" u="none" strike="noStrike">
                          <a:effectLst/>
                          <a:latin typeface="Arial" panose="020B0604020202020204" pitchFamily="34" charset="0"/>
                        </a:rPr>
                        <a:t>Level 6 (Total 70 to 79.9)</a:t>
                      </a: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1" i="0" u="none" strike="noStrike">
                          <a:effectLst/>
                          <a:latin typeface="Arial" panose="020B0604020202020204" pitchFamily="34" charset="0"/>
                        </a:rPr>
                        <a:t>Level 7 (Total  80 to 100)</a:t>
                      </a: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1" i="0" u="none" strike="noStrike">
                          <a:effectLst/>
                          <a:latin typeface="Arial" panose="020B0604020202020204" pitchFamily="34" charset="0"/>
                        </a:rPr>
                        <a:t>Cal Subject Average</a:t>
                      </a: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Check difference</a:t>
                      </a: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Check Total Wrote</a:t>
                      </a:r>
                    </a:p>
                  </a:txBody>
                  <a:tcPr marL="0" marR="0" marT="0" marB="0" vert="vert270" anchor="b"/>
                </a:tc>
              </a:tr>
              <a:tr h="561604">
                <a:tc>
                  <a:txBody>
                    <a:bodyPr/>
                    <a:lstStyle/>
                    <a:p>
                      <a:pPr algn="l" fontAlgn="b"/>
                      <a:r>
                        <a:rPr lang="en-ZA" sz="1050" b="0" i="0" u="none" strike="noStrike" dirty="0">
                          <a:effectLst/>
                          <a:latin typeface="Arial" panose="020B0604020202020204" pitchFamily="34" charset="0"/>
                        </a:rPr>
                        <a:t>ENGLISH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>
                          <a:effectLst/>
                          <a:latin typeface="Arial" panose="020B0604020202020204" pitchFamily="34" charset="0"/>
                        </a:rPr>
                        <a:t>ENGHL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effectLst/>
                          <a:latin typeface="Arial" panose="020B0604020202020204" pitchFamily="34" charset="0"/>
                        </a:rPr>
                        <a:t>161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effectLst/>
                          <a:latin typeface="Arial" panose="020B0604020202020204" pitchFamily="34" charset="0"/>
                        </a:rPr>
                        <a:t>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endParaRPr lang="en-ZA" sz="2400" b="1" i="0" u="none" strike="noStrike" dirty="0" smtClean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en-ZA" sz="2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68,6</a:t>
                      </a:r>
                      <a:endParaRPr lang="en-ZA" sz="2400" b="1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161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ZA" sz="4000" dirty="0"/>
                    </a:p>
                  </a:txBody>
                  <a:tcPr/>
                </a:tc>
              </a:tr>
              <a:tr h="561604">
                <a:tc>
                  <a:txBody>
                    <a:bodyPr/>
                    <a:lstStyle/>
                    <a:p>
                      <a:pPr algn="l" fontAlgn="b"/>
                      <a:r>
                        <a:rPr lang="en-ZA" sz="1050" b="0" i="0" u="none" strike="noStrike">
                          <a:effectLst/>
                          <a:latin typeface="Arial" panose="020B0604020202020204" pitchFamily="34" charset="0"/>
                        </a:rPr>
                        <a:t>AFRIKAANS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>
                          <a:effectLst/>
                          <a:latin typeface="Arial" panose="020B0604020202020204" pitchFamily="34" charset="0"/>
                        </a:rPr>
                        <a:t>AFRFA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effectLst/>
                          <a:latin typeface="Arial" panose="020B0604020202020204" pitchFamily="34" charset="0"/>
                        </a:rPr>
                        <a:t>161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effectLst/>
                          <a:latin typeface="Arial" panose="020B0604020202020204" pitchFamily="34" charset="0"/>
                        </a:rPr>
                        <a:t>42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endParaRPr lang="en-ZA" sz="2400" b="1" i="0" u="none" strike="noStrike" dirty="0" smtClean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en-ZA" sz="2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64,7</a:t>
                      </a:r>
                      <a:endParaRPr lang="en-ZA" sz="2400" b="1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161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ZA" sz="4000" dirty="0"/>
                    </a:p>
                  </a:txBody>
                  <a:tcPr/>
                </a:tc>
              </a:tr>
              <a:tr h="561604">
                <a:tc>
                  <a:txBody>
                    <a:bodyPr/>
                    <a:lstStyle/>
                    <a:p>
                      <a:pPr algn="l" fontAlgn="b"/>
                      <a:r>
                        <a:rPr lang="en-ZA" sz="1050" b="0" i="0" u="none" strike="noStrike">
                          <a:effectLst/>
                          <a:latin typeface="Arial" panose="020B0604020202020204" pitchFamily="34" charset="0"/>
                        </a:rPr>
                        <a:t>MATHEMATICS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>
                          <a:effectLst/>
                          <a:latin typeface="Arial" panose="020B0604020202020204" pitchFamily="34" charset="0"/>
                        </a:rPr>
                        <a:t>MATH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effectLst/>
                          <a:latin typeface="Arial" panose="020B0604020202020204" pitchFamily="34" charset="0"/>
                        </a:rPr>
                        <a:t>161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endParaRPr lang="en-ZA" sz="2400" b="1" i="0" u="none" strike="noStrike" dirty="0" smtClean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en-ZA" sz="2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60,3</a:t>
                      </a:r>
                      <a:endParaRPr lang="en-ZA" sz="2400" b="1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161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ZA" sz="4000" dirty="0"/>
                    </a:p>
                  </a:txBody>
                  <a:tcPr/>
                </a:tc>
              </a:tr>
              <a:tr h="561604">
                <a:tc>
                  <a:txBody>
                    <a:bodyPr/>
                    <a:lstStyle/>
                    <a:p>
                      <a:pPr algn="l" fontAlgn="b"/>
                      <a:r>
                        <a:rPr lang="en-ZA" sz="1050" b="0" i="0" u="none" strike="noStrike">
                          <a:effectLst/>
                          <a:latin typeface="Arial" panose="020B0604020202020204" pitchFamily="34" charset="0"/>
                        </a:rPr>
                        <a:t>LIFE SKILLS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>
                          <a:effectLst/>
                          <a:latin typeface="Arial" panose="020B0604020202020204" pitchFamily="34" charset="0"/>
                        </a:rPr>
                        <a:t>LSFIP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effectLst/>
                          <a:latin typeface="Arial" panose="020B0604020202020204" pitchFamily="34" charset="0"/>
                        </a:rPr>
                        <a:t>161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effectLst/>
                          <a:latin typeface="Arial" panose="020B0604020202020204" pitchFamily="34" charset="0"/>
                        </a:rPr>
                        <a:t>44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effectLst/>
                          <a:latin typeface="Arial" panose="020B0604020202020204" pitchFamily="34" charset="0"/>
                        </a:rPr>
                        <a:t>51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endParaRPr lang="en-ZA" sz="2400" b="1" i="0" u="none" strike="noStrike" dirty="0" smtClean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en-ZA" sz="2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59,3</a:t>
                      </a:r>
                      <a:endParaRPr lang="en-ZA" sz="2400" b="1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161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ZA" sz="4000" dirty="0"/>
                    </a:p>
                  </a:txBody>
                  <a:tcPr/>
                </a:tc>
              </a:tr>
              <a:tr h="561604">
                <a:tc>
                  <a:txBody>
                    <a:bodyPr/>
                    <a:lstStyle/>
                    <a:p>
                      <a:pPr algn="l" fontAlgn="b"/>
                      <a:r>
                        <a:rPr lang="en-ZA" sz="1050" b="0" i="0" u="none" strike="noStrike">
                          <a:effectLst/>
                          <a:latin typeface="Arial" panose="020B0604020202020204" pitchFamily="34" charset="0"/>
                        </a:rPr>
                        <a:t>NATURAL SCIENCE AND TECHNOLOGY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>
                          <a:effectLst/>
                          <a:latin typeface="Arial" panose="020B0604020202020204" pitchFamily="34" charset="0"/>
                        </a:rPr>
                        <a:t>NSTEC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effectLst/>
                          <a:latin typeface="Arial" panose="020B0604020202020204" pitchFamily="34" charset="0"/>
                        </a:rPr>
                        <a:t>161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effectLst/>
                          <a:latin typeface="Arial" panose="020B0604020202020204" pitchFamily="34" charset="0"/>
                        </a:rPr>
                        <a:t>42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endParaRPr lang="en-ZA" sz="2400" b="1" i="0" u="none" strike="noStrike" dirty="0" smtClean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en-ZA" sz="2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66,6</a:t>
                      </a:r>
                      <a:endParaRPr lang="en-ZA" sz="2400" b="1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161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ZA" sz="4000" dirty="0"/>
                    </a:p>
                  </a:txBody>
                  <a:tcPr/>
                </a:tc>
              </a:tr>
              <a:tr h="561604">
                <a:tc>
                  <a:txBody>
                    <a:bodyPr/>
                    <a:lstStyle/>
                    <a:p>
                      <a:pPr algn="l" fontAlgn="b"/>
                      <a:r>
                        <a:rPr lang="en-ZA" sz="1050" b="0" i="0" u="none" strike="noStrike">
                          <a:effectLst/>
                          <a:latin typeface="Arial" panose="020B0604020202020204" pitchFamily="34" charset="0"/>
                        </a:rPr>
                        <a:t>SOCIAL SCIIENCES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>
                          <a:effectLst/>
                          <a:latin typeface="Arial" panose="020B0604020202020204" pitchFamily="34" charset="0"/>
                        </a:rPr>
                        <a:t>SOCS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effectLst/>
                          <a:latin typeface="Arial" panose="020B0604020202020204" pitchFamily="34" charset="0"/>
                        </a:rPr>
                        <a:t>161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effectLst/>
                          <a:latin typeface="Arial" panose="020B0604020202020204" pitchFamily="34" charset="0"/>
                        </a:rPr>
                        <a:t>59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endParaRPr lang="en-ZA" sz="2400" b="1" i="0" u="none" strike="noStrike" dirty="0" smtClean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en-ZA" sz="2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73,5</a:t>
                      </a:r>
                      <a:endParaRPr lang="en-ZA" sz="2400" b="1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161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en-ZA" sz="4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7406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 smtClean="0"/>
              <a:t>TERM TWO LEARNERS PERFORMANCE STATS </a:t>
            </a:r>
            <a:br>
              <a:rPr lang="en-ZA" dirty="0" smtClean="0"/>
            </a:br>
            <a:r>
              <a:rPr lang="en-ZA" dirty="0" smtClean="0"/>
              <a:t>GRADE </a:t>
            </a:r>
            <a:r>
              <a:rPr lang="en-ZA" dirty="0"/>
              <a:t>5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1842904"/>
              </p:ext>
            </p:extLst>
          </p:nvPr>
        </p:nvGraphicFramePr>
        <p:xfrm>
          <a:off x="1044266" y="1751527"/>
          <a:ext cx="10515596" cy="47785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1114"/>
                <a:gridCol w="751114"/>
                <a:gridCol w="751114"/>
                <a:gridCol w="751114"/>
                <a:gridCol w="751114"/>
                <a:gridCol w="751114"/>
                <a:gridCol w="751114"/>
                <a:gridCol w="751114"/>
                <a:gridCol w="751114"/>
                <a:gridCol w="751114"/>
                <a:gridCol w="751114"/>
                <a:gridCol w="751114"/>
                <a:gridCol w="751114"/>
                <a:gridCol w="751114"/>
              </a:tblGrid>
              <a:tr h="849122"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1" i="0" u="none" strike="noStrike" dirty="0">
                          <a:effectLst/>
                          <a:latin typeface="Arial" panose="020B0604020202020204" pitchFamily="34" charset="0"/>
                        </a:rPr>
                        <a:t>Grade</a:t>
                      </a: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1" i="0" u="none" strike="noStrike">
                          <a:effectLst/>
                          <a:latin typeface="Arial" panose="020B0604020202020204" pitchFamily="34" charset="0"/>
                        </a:rPr>
                        <a:t>Subject</a:t>
                      </a: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1" i="0" u="none" strike="noStrike">
                          <a:effectLst/>
                          <a:latin typeface="Arial" panose="020B0604020202020204" pitchFamily="34" charset="0"/>
                        </a:rPr>
                        <a:t>Subject abbreviation</a:t>
                      </a: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1" i="0" u="none" strike="noStrike">
                          <a:effectLst/>
                          <a:latin typeface="Arial" panose="020B0604020202020204" pitchFamily="34" charset="0"/>
                        </a:rPr>
                        <a:t>Total wrote</a:t>
                      </a: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1" i="0" u="none" strike="noStrike">
                          <a:effectLst/>
                          <a:latin typeface="Arial" panose="020B0604020202020204" pitchFamily="34" charset="0"/>
                        </a:rPr>
                        <a:t>Level 1 (Total  0 to 29.9)</a:t>
                      </a: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1" i="0" u="none" strike="noStrike">
                          <a:effectLst/>
                          <a:latin typeface="Arial" panose="020B0604020202020204" pitchFamily="34" charset="0"/>
                        </a:rPr>
                        <a:t>Level 2 (Total 30 to 39.9)</a:t>
                      </a: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1" i="0" u="none" strike="noStrike">
                          <a:effectLst/>
                          <a:latin typeface="Arial" panose="020B0604020202020204" pitchFamily="34" charset="0"/>
                        </a:rPr>
                        <a:t>Level 3 (Total  40 to 49.9)</a:t>
                      </a: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1" i="0" u="none" strike="noStrike">
                          <a:effectLst/>
                          <a:latin typeface="Arial" panose="020B0604020202020204" pitchFamily="34" charset="0"/>
                        </a:rPr>
                        <a:t>Level 4 (Total 50 to 59.9)</a:t>
                      </a: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1" i="0" u="none" strike="noStrike">
                          <a:effectLst/>
                          <a:latin typeface="Arial" panose="020B0604020202020204" pitchFamily="34" charset="0"/>
                        </a:rPr>
                        <a:t>Level 5 (Total  60 to 69.9)</a:t>
                      </a: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1" i="0" u="none" strike="noStrike">
                          <a:effectLst/>
                          <a:latin typeface="Arial" panose="020B0604020202020204" pitchFamily="34" charset="0"/>
                        </a:rPr>
                        <a:t>Level 6 (Total 70 to 79.9)</a:t>
                      </a: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1" i="0" u="none" strike="noStrike">
                          <a:effectLst/>
                          <a:latin typeface="Arial" panose="020B0604020202020204" pitchFamily="34" charset="0"/>
                        </a:rPr>
                        <a:t>Level 7 (Total  80 to 100)</a:t>
                      </a: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1" i="0" u="none" strike="noStrike">
                          <a:effectLst/>
                          <a:latin typeface="Arial" panose="020B0604020202020204" pitchFamily="34" charset="0"/>
                        </a:rPr>
                        <a:t>Cal Subject Average</a:t>
                      </a: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Check difference</a:t>
                      </a: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Check Total Wrote</a:t>
                      </a:r>
                    </a:p>
                  </a:txBody>
                  <a:tcPr marL="0" marR="0" marT="0" marB="0" vert="vert270" anchor="b"/>
                </a:tc>
              </a:tr>
              <a:tr h="568964">
                <a:tc>
                  <a:txBody>
                    <a:bodyPr/>
                    <a:lstStyle/>
                    <a:p>
                      <a:pPr algn="r" fontAlgn="b"/>
                      <a:r>
                        <a:rPr lang="en-ZA" sz="1050" b="0" i="0" u="none" strike="noStrike" dirty="0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50" b="0" i="0" u="none" strike="noStrike">
                          <a:effectLst/>
                          <a:latin typeface="Arial" panose="020B0604020202020204" pitchFamily="34" charset="0"/>
                        </a:rPr>
                        <a:t>ENGLISH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>
                          <a:effectLst/>
                          <a:latin typeface="Arial" panose="020B0604020202020204" pitchFamily="34" charset="0"/>
                        </a:rPr>
                        <a:t>ENGHL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b="0" i="0" u="none" strike="noStrike" dirty="0">
                          <a:effectLst/>
                          <a:latin typeface="Arial" panose="020B0604020202020204" pitchFamily="34" charset="0"/>
                        </a:rPr>
                        <a:t>153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b="0" i="0" u="none" strike="noStrike" dirty="0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b="0" i="0" u="none" strike="noStrike" dirty="0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b="0" i="0" u="none" strike="noStrike" dirty="0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b="0" i="0" u="none" strike="noStrike" dirty="0">
                          <a:effectLst/>
                          <a:latin typeface="Arial" panose="020B0604020202020204" pitchFamily="34" charset="0"/>
                        </a:rPr>
                        <a:t>53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b="0" i="0" u="none" strike="noStrike" dirty="0">
                          <a:effectLst/>
                          <a:latin typeface="Arial" panose="020B0604020202020204" pitchFamily="34" charset="0"/>
                        </a:rPr>
                        <a:t>56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b="0" i="0" u="none" strike="noStrike" dirty="0"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b="0" i="0" u="none" strike="noStrike" dirty="0"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endParaRPr lang="en-ZA" sz="2800" b="1" i="0" u="none" strike="noStrike" dirty="0" smtClean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en-ZA" sz="28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64,7</a:t>
                      </a:r>
                      <a:endParaRPr lang="en-ZA" sz="2800" b="1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153</a:t>
                      </a:r>
                    </a:p>
                  </a:txBody>
                  <a:tcPr marL="0" marR="0" marT="0" marB="0" anchor="b"/>
                </a:tc>
              </a:tr>
              <a:tr h="568964">
                <a:tc>
                  <a:txBody>
                    <a:bodyPr/>
                    <a:lstStyle/>
                    <a:p>
                      <a:pPr algn="l" fontAlgn="b"/>
                      <a:r>
                        <a:rPr lang="en-ZA" sz="105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50" b="0" i="0" u="none" strike="noStrike">
                          <a:effectLst/>
                          <a:latin typeface="Arial" panose="020B0604020202020204" pitchFamily="34" charset="0"/>
                        </a:rPr>
                        <a:t>AFRIKAANS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>
                          <a:effectLst/>
                          <a:latin typeface="Arial" panose="020B0604020202020204" pitchFamily="34" charset="0"/>
                        </a:rPr>
                        <a:t>AFRFA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b="0" i="0" u="none" strike="noStrike">
                          <a:effectLst/>
                          <a:latin typeface="Arial" panose="020B0604020202020204" pitchFamily="34" charset="0"/>
                        </a:rPr>
                        <a:t>153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b="0" i="0" u="none" strike="noStrike"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b="0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b="0" i="0" u="none" strike="noStrike"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b="0" i="0" u="none" strike="noStrike"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b="0" i="0" u="none" strike="noStrike"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b="0" i="0" u="none" strike="noStrike"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b="0" i="0" u="none" strike="noStrike"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28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62,3</a:t>
                      </a:r>
                      <a:endParaRPr lang="en-ZA" sz="2800" b="1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153</a:t>
                      </a:r>
                    </a:p>
                  </a:txBody>
                  <a:tcPr marL="0" marR="0" marT="0" marB="0" anchor="b"/>
                </a:tc>
              </a:tr>
              <a:tr h="568964">
                <a:tc>
                  <a:txBody>
                    <a:bodyPr/>
                    <a:lstStyle/>
                    <a:p>
                      <a:pPr algn="l" fontAlgn="b"/>
                      <a:r>
                        <a:rPr lang="en-ZA" sz="105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50" b="0" i="0" u="none" strike="noStrike">
                          <a:effectLst/>
                          <a:latin typeface="Arial" panose="020B0604020202020204" pitchFamily="34" charset="0"/>
                        </a:rPr>
                        <a:t>MATHEMATICS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>
                          <a:effectLst/>
                          <a:latin typeface="Arial" panose="020B0604020202020204" pitchFamily="34" charset="0"/>
                        </a:rPr>
                        <a:t>MATH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b="0" i="0" u="none" strike="noStrike">
                          <a:effectLst/>
                          <a:latin typeface="Arial" panose="020B0604020202020204" pitchFamily="34" charset="0"/>
                        </a:rPr>
                        <a:t>153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b="0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b="0" i="0" u="none" strike="noStrike"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b="0" i="0" u="none" strike="noStrike"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b="0" i="0" u="none" strike="noStrike">
                          <a:effectLst/>
                          <a:latin typeface="Arial" panose="020B0604020202020204" pitchFamily="34" charset="0"/>
                        </a:rPr>
                        <a:t>51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b="0" i="0" u="none" strike="noStrike"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b="0" i="0" u="none" strike="noStrike"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b="0" i="0" u="none" strike="noStrike"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28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55,9</a:t>
                      </a:r>
                      <a:endParaRPr lang="en-ZA" sz="2800" b="1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153</a:t>
                      </a:r>
                    </a:p>
                  </a:txBody>
                  <a:tcPr marL="0" marR="0" marT="0" marB="0" anchor="b"/>
                </a:tc>
              </a:tr>
              <a:tr h="568964">
                <a:tc>
                  <a:txBody>
                    <a:bodyPr/>
                    <a:lstStyle/>
                    <a:p>
                      <a:pPr algn="l" fontAlgn="b"/>
                      <a:r>
                        <a:rPr lang="en-ZA" sz="105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50" b="0" i="0" u="none" strike="noStrike">
                          <a:effectLst/>
                          <a:latin typeface="Arial" panose="020B0604020202020204" pitchFamily="34" charset="0"/>
                        </a:rPr>
                        <a:t>LIFE SKILLS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>
                          <a:effectLst/>
                          <a:latin typeface="Arial" panose="020B0604020202020204" pitchFamily="34" charset="0"/>
                        </a:rPr>
                        <a:t>LSFIP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b="0" i="0" u="none" strike="noStrike">
                          <a:effectLst/>
                          <a:latin typeface="Arial" panose="020B0604020202020204" pitchFamily="34" charset="0"/>
                        </a:rPr>
                        <a:t>153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b="0" i="0" u="none" strike="noStrike"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b="0" i="0" u="none" strike="noStrike"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b="0" i="0" u="none" strike="noStrike"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b="0" i="0" u="none" strike="noStrike"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b="0" i="0" u="none" strike="noStrike"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28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67,3</a:t>
                      </a:r>
                      <a:endParaRPr lang="en-ZA" sz="2800" b="1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153</a:t>
                      </a:r>
                    </a:p>
                  </a:txBody>
                  <a:tcPr marL="0" marR="0" marT="0" marB="0" anchor="b"/>
                </a:tc>
              </a:tr>
              <a:tr h="568964">
                <a:tc>
                  <a:txBody>
                    <a:bodyPr/>
                    <a:lstStyle/>
                    <a:p>
                      <a:pPr algn="l" fontAlgn="b"/>
                      <a:r>
                        <a:rPr lang="en-ZA" sz="105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50" b="0" i="0" u="none" strike="noStrike">
                          <a:effectLst/>
                          <a:latin typeface="Arial" panose="020B0604020202020204" pitchFamily="34" charset="0"/>
                        </a:rPr>
                        <a:t>NATURAL SCIENCE AND TECHNOLOGY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>
                          <a:effectLst/>
                          <a:latin typeface="Arial" panose="020B0604020202020204" pitchFamily="34" charset="0"/>
                        </a:rPr>
                        <a:t>NSTEC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b="0" i="0" u="none" strike="noStrike">
                          <a:effectLst/>
                          <a:latin typeface="Arial" panose="020B0604020202020204" pitchFamily="34" charset="0"/>
                        </a:rPr>
                        <a:t>153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b="0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b="0" i="0" u="none" strike="noStrike"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b="0" i="0" u="none" strike="noStrike"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b="0" i="0" u="none" strike="noStrike"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b="0" i="0" u="none" strike="noStrike"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b="0" i="0" u="none" strike="noStrike"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28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64,6</a:t>
                      </a:r>
                      <a:endParaRPr lang="en-ZA" sz="2800" b="1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153</a:t>
                      </a:r>
                    </a:p>
                  </a:txBody>
                  <a:tcPr marL="0" marR="0" marT="0" marB="0" anchor="b"/>
                </a:tc>
              </a:tr>
              <a:tr h="568964">
                <a:tc>
                  <a:txBody>
                    <a:bodyPr/>
                    <a:lstStyle/>
                    <a:p>
                      <a:pPr algn="l" fontAlgn="b"/>
                      <a:r>
                        <a:rPr lang="en-ZA" sz="105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50" b="0" i="0" u="none" strike="noStrike">
                          <a:effectLst/>
                          <a:latin typeface="Arial" panose="020B0604020202020204" pitchFamily="34" charset="0"/>
                        </a:rPr>
                        <a:t>SOCIAL SCIIENCES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0" i="0" u="none" strike="noStrike">
                          <a:effectLst/>
                          <a:latin typeface="Arial" panose="020B0604020202020204" pitchFamily="34" charset="0"/>
                        </a:rPr>
                        <a:t>SOCS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b="0" i="0" u="none" strike="noStrike">
                          <a:effectLst/>
                          <a:latin typeface="Arial" panose="020B0604020202020204" pitchFamily="34" charset="0"/>
                        </a:rPr>
                        <a:t>153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b="0" i="0" u="none" strike="noStrike"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b="0" i="0" u="none" strike="noStrike"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b="0" i="0" u="none" strike="noStrike"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b="0" i="0" u="none" strike="noStrike">
                          <a:effectLst/>
                          <a:latin typeface="Arial" panose="020B0604020202020204" pitchFamily="34" charset="0"/>
                        </a:rPr>
                        <a:t>38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b="0" i="0" u="none" strike="noStrike">
                          <a:effectLst/>
                          <a:latin typeface="Arial" panose="020B0604020202020204" pitchFamily="34" charset="0"/>
                        </a:rPr>
                        <a:t>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b="0" i="0" u="none" strike="noStrike"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28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68,9</a:t>
                      </a:r>
                      <a:endParaRPr lang="en-ZA" sz="2800" b="1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153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9017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 smtClean="0"/>
              <a:t>TERM TWO LEARNERS PERFORMANCE STATS </a:t>
            </a:r>
            <a:br>
              <a:rPr lang="en-ZA" dirty="0" smtClean="0"/>
            </a:br>
            <a:r>
              <a:rPr lang="en-ZA" dirty="0" smtClean="0"/>
              <a:t>GRADE 6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2675292"/>
              </p:ext>
            </p:extLst>
          </p:nvPr>
        </p:nvGraphicFramePr>
        <p:xfrm>
          <a:off x="838200" y="1690688"/>
          <a:ext cx="10515596" cy="5038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1114"/>
                <a:gridCol w="751114"/>
                <a:gridCol w="751114"/>
                <a:gridCol w="751114"/>
                <a:gridCol w="751114"/>
                <a:gridCol w="751114"/>
                <a:gridCol w="751114"/>
                <a:gridCol w="751114"/>
                <a:gridCol w="751114"/>
                <a:gridCol w="751114"/>
                <a:gridCol w="751114"/>
                <a:gridCol w="751114"/>
                <a:gridCol w="751114"/>
                <a:gridCol w="751114"/>
              </a:tblGrid>
              <a:tr h="618639"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1" i="0" u="none" strike="noStrike" dirty="0">
                          <a:effectLst/>
                          <a:latin typeface="Arial" panose="020B0604020202020204" pitchFamily="34" charset="0"/>
                        </a:rPr>
                        <a:t>Grade</a:t>
                      </a: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1" i="0" u="none" strike="noStrike">
                          <a:effectLst/>
                          <a:latin typeface="Arial" panose="020B0604020202020204" pitchFamily="34" charset="0"/>
                        </a:rPr>
                        <a:t>Subject</a:t>
                      </a: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1" i="0" u="none" strike="noStrike">
                          <a:effectLst/>
                          <a:latin typeface="Arial" panose="020B0604020202020204" pitchFamily="34" charset="0"/>
                        </a:rPr>
                        <a:t>Subject abbreviation</a:t>
                      </a: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1" i="0" u="none" strike="noStrike">
                          <a:effectLst/>
                          <a:latin typeface="Arial" panose="020B0604020202020204" pitchFamily="34" charset="0"/>
                        </a:rPr>
                        <a:t>Total wrote</a:t>
                      </a: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1" i="0" u="none" strike="noStrike">
                          <a:effectLst/>
                          <a:latin typeface="Arial" panose="020B0604020202020204" pitchFamily="34" charset="0"/>
                        </a:rPr>
                        <a:t>Level 1 (Total  0 to 29.9)</a:t>
                      </a: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1" i="0" u="none" strike="noStrike">
                          <a:effectLst/>
                          <a:latin typeface="Arial" panose="020B0604020202020204" pitchFamily="34" charset="0"/>
                        </a:rPr>
                        <a:t>Level 2 (Total 30 to 39.9)</a:t>
                      </a: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1" i="0" u="none" strike="noStrike">
                          <a:effectLst/>
                          <a:latin typeface="Arial" panose="020B0604020202020204" pitchFamily="34" charset="0"/>
                        </a:rPr>
                        <a:t>Level 3 (Total  40 to 49.9)</a:t>
                      </a: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1" i="0" u="none" strike="noStrike">
                          <a:effectLst/>
                          <a:latin typeface="Arial" panose="020B0604020202020204" pitchFamily="34" charset="0"/>
                        </a:rPr>
                        <a:t>Level 4 (Total 50 to 59.9)</a:t>
                      </a: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1" i="0" u="none" strike="noStrike">
                          <a:effectLst/>
                          <a:latin typeface="Arial" panose="020B0604020202020204" pitchFamily="34" charset="0"/>
                        </a:rPr>
                        <a:t>Level 5 (Total  60 to 69.9)</a:t>
                      </a: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1" i="0" u="none" strike="noStrike">
                          <a:effectLst/>
                          <a:latin typeface="Arial" panose="020B0604020202020204" pitchFamily="34" charset="0"/>
                        </a:rPr>
                        <a:t>Level 6 (Total 70 to 79.9)</a:t>
                      </a: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1" i="0" u="none" strike="noStrike">
                          <a:effectLst/>
                          <a:latin typeface="Arial" panose="020B0604020202020204" pitchFamily="34" charset="0"/>
                        </a:rPr>
                        <a:t>Level 7 (Total  80 to 100)</a:t>
                      </a: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1" i="0" u="none" strike="noStrike">
                          <a:effectLst/>
                          <a:latin typeface="Arial" panose="020B0604020202020204" pitchFamily="34" charset="0"/>
                        </a:rPr>
                        <a:t>Cal Subject Average</a:t>
                      </a: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Check difference</a:t>
                      </a: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Check Total Wrote</a:t>
                      </a:r>
                    </a:p>
                  </a:txBody>
                  <a:tcPr marL="0" marR="0" marT="0" marB="0" vert="vert270" anchor="b"/>
                </a:tc>
              </a:tr>
              <a:tr h="618639"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 dirty="0"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effectLst/>
                          <a:latin typeface="Arial" panose="020B0604020202020204" pitchFamily="34" charset="0"/>
                        </a:rPr>
                        <a:t>ENGLISH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effectLst/>
                          <a:latin typeface="Arial" panose="020B0604020202020204" pitchFamily="34" charset="0"/>
                        </a:rPr>
                        <a:t>ENGLHL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>
                          <a:effectLst/>
                          <a:latin typeface="Arial" panose="020B0604020202020204" pitchFamily="34" charset="0"/>
                        </a:rPr>
                        <a:t>154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>
                          <a:effectLst/>
                          <a:latin typeface="Arial" panose="020B0604020202020204" pitchFamily="34" charset="0"/>
                        </a:rPr>
                        <a:t>57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endParaRPr lang="en-ZA" sz="2400" b="1" i="0" u="none" strike="noStrike" dirty="0" smtClean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en-ZA" sz="2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58,6</a:t>
                      </a:r>
                      <a:endParaRPr lang="en-ZA" sz="2400" b="1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154</a:t>
                      </a:r>
                    </a:p>
                  </a:txBody>
                  <a:tcPr marL="0" marR="0" marT="0" marB="0" anchor="b"/>
                </a:tc>
              </a:tr>
              <a:tr h="618639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effectLst/>
                          <a:latin typeface="Arial" panose="020B0604020202020204" pitchFamily="34" charset="0"/>
                        </a:rPr>
                        <a:t>AFRIKAANS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effectLst/>
                          <a:latin typeface="Arial" panose="020B0604020202020204" pitchFamily="34" charset="0"/>
                        </a:rPr>
                        <a:t>AFRFA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effectLst/>
                          <a:latin typeface="Arial" panose="020B0604020202020204" pitchFamily="34" charset="0"/>
                        </a:rPr>
                        <a:t>154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effectLst/>
                          <a:latin typeface="Arial" panose="020B0604020202020204" pitchFamily="34" charset="0"/>
                        </a:rPr>
                        <a:t>42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effectLst/>
                          <a:latin typeface="Arial" panose="020B0604020202020204" pitchFamily="34" charset="0"/>
                        </a:rPr>
                        <a:t>51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endParaRPr lang="en-ZA" sz="2400" b="1" i="0" u="none" strike="noStrike" dirty="0" smtClean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en-ZA" sz="2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71,8</a:t>
                      </a:r>
                      <a:endParaRPr lang="en-ZA" sz="2400" b="1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154</a:t>
                      </a:r>
                    </a:p>
                  </a:txBody>
                  <a:tcPr marL="0" marR="0" marT="0" marB="0" anchor="b"/>
                </a:tc>
              </a:tr>
              <a:tr h="618639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effectLst/>
                          <a:latin typeface="Arial" panose="020B0604020202020204" pitchFamily="34" charset="0"/>
                        </a:rPr>
                        <a:t>MATHEMATICS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effectLst/>
                          <a:latin typeface="Arial" panose="020B0604020202020204" pitchFamily="34" charset="0"/>
                        </a:rPr>
                        <a:t>MATH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effectLst/>
                          <a:latin typeface="Arial" panose="020B0604020202020204" pitchFamily="34" charset="0"/>
                        </a:rPr>
                        <a:t>154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endParaRPr lang="en-ZA" sz="2400" b="1" i="0" u="none" strike="noStrike" dirty="0" smtClean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en-ZA" sz="2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64,3</a:t>
                      </a:r>
                      <a:endParaRPr lang="en-ZA" sz="2400" b="1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154</a:t>
                      </a:r>
                    </a:p>
                  </a:txBody>
                  <a:tcPr marL="0" marR="0" marT="0" marB="0" anchor="b"/>
                </a:tc>
              </a:tr>
              <a:tr h="618639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effectLst/>
                          <a:latin typeface="Arial" panose="020B0604020202020204" pitchFamily="34" charset="0"/>
                        </a:rPr>
                        <a:t>LIFE SKILLS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effectLst/>
                          <a:latin typeface="Arial" panose="020B0604020202020204" pitchFamily="34" charset="0"/>
                        </a:rPr>
                        <a:t>LSFIP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effectLst/>
                          <a:latin typeface="Arial" panose="020B0604020202020204" pitchFamily="34" charset="0"/>
                        </a:rPr>
                        <a:t>154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effectLst/>
                          <a:latin typeface="Arial" panose="020B0604020202020204" pitchFamily="34" charset="0"/>
                        </a:rPr>
                        <a:t>47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endParaRPr lang="en-ZA" sz="2400" b="1" i="0" u="none" strike="noStrike" dirty="0" smtClean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en-ZA" sz="2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72,9</a:t>
                      </a:r>
                      <a:endParaRPr lang="en-ZA" sz="2400" b="1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154</a:t>
                      </a:r>
                    </a:p>
                  </a:txBody>
                  <a:tcPr marL="0" marR="0" marT="0" marB="0" anchor="b"/>
                </a:tc>
              </a:tr>
              <a:tr h="618639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effectLst/>
                          <a:latin typeface="Arial" panose="020B0604020202020204" pitchFamily="34" charset="0"/>
                        </a:rPr>
                        <a:t>NATURAL SCIENCE AND TECHNOLOGY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effectLst/>
                          <a:latin typeface="Arial" panose="020B0604020202020204" pitchFamily="34" charset="0"/>
                        </a:rPr>
                        <a:t>NSTEC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effectLst/>
                          <a:latin typeface="Arial" panose="020B0604020202020204" pitchFamily="34" charset="0"/>
                        </a:rPr>
                        <a:t>154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endParaRPr lang="en-ZA" sz="2400" b="1" i="0" u="none" strike="noStrike" dirty="0" smtClean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en-ZA" sz="2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61,4</a:t>
                      </a:r>
                      <a:endParaRPr lang="en-ZA" sz="2400" b="1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154</a:t>
                      </a:r>
                    </a:p>
                  </a:txBody>
                  <a:tcPr marL="0" marR="0" marT="0" marB="0" anchor="b"/>
                </a:tc>
              </a:tr>
              <a:tr h="618639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effectLst/>
                          <a:latin typeface="Arial" panose="020B0604020202020204" pitchFamily="34" charset="0"/>
                        </a:rPr>
                        <a:t>SOCIAL SCIIENCES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effectLst/>
                          <a:latin typeface="Arial" panose="020B0604020202020204" pitchFamily="34" charset="0"/>
                        </a:rPr>
                        <a:t>SOCS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effectLst/>
                          <a:latin typeface="Arial" panose="020B0604020202020204" pitchFamily="34" charset="0"/>
                        </a:rPr>
                        <a:t>154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effectLst/>
                          <a:latin typeface="Arial" panose="020B0604020202020204" pitchFamily="34" charset="0"/>
                        </a:rPr>
                        <a:t>55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endParaRPr lang="en-ZA" sz="2400" b="1" i="0" u="none" strike="noStrike" dirty="0" smtClean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en-ZA" sz="2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73,9</a:t>
                      </a:r>
                      <a:endParaRPr lang="en-ZA" sz="2400" b="1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154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9821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 smtClean="0"/>
              <a:t>TERM TWO LEARNERS PERFORMANCE STATS </a:t>
            </a:r>
            <a:br>
              <a:rPr lang="en-ZA" dirty="0" smtClean="0"/>
            </a:br>
            <a:r>
              <a:rPr lang="en-ZA" dirty="0" smtClean="0"/>
              <a:t>GRADE 7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7539810"/>
              </p:ext>
            </p:extLst>
          </p:nvPr>
        </p:nvGraphicFramePr>
        <p:xfrm>
          <a:off x="838200" y="1519708"/>
          <a:ext cx="10515596" cy="51963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1114"/>
                <a:gridCol w="751114"/>
                <a:gridCol w="751114"/>
                <a:gridCol w="751114"/>
                <a:gridCol w="751114"/>
                <a:gridCol w="751114"/>
                <a:gridCol w="751114"/>
                <a:gridCol w="751114"/>
                <a:gridCol w="751114"/>
                <a:gridCol w="751114"/>
                <a:gridCol w="751114"/>
                <a:gridCol w="751114"/>
                <a:gridCol w="751114"/>
                <a:gridCol w="751114"/>
              </a:tblGrid>
              <a:tr h="673861"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1" i="0" u="none" strike="noStrike" dirty="0">
                          <a:effectLst/>
                          <a:latin typeface="Arial" panose="020B0604020202020204" pitchFamily="34" charset="0"/>
                        </a:rPr>
                        <a:t>Grade</a:t>
                      </a: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1" i="0" u="none" strike="noStrike">
                          <a:effectLst/>
                          <a:latin typeface="Arial" panose="020B0604020202020204" pitchFamily="34" charset="0"/>
                        </a:rPr>
                        <a:t>Subject</a:t>
                      </a: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1" i="0" u="none" strike="noStrike">
                          <a:effectLst/>
                          <a:latin typeface="Arial" panose="020B0604020202020204" pitchFamily="34" charset="0"/>
                        </a:rPr>
                        <a:t>Subject abbreviation</a:t>
                      </a: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1" i="0" u="none" strike="noStrike">
                          <a:effectLst/>
                          <a:latin typeface="Arial" panose="020B0604020202020204" pitchFamily="34" charset="0"/>
                        </a:rPr>
                        <a:t>Total wrote</a:t>
                      </a: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1" i="0" u="none" strike="noStrike">
                          <a:effectLst/>
                          <a:latin typeface="Arial" panose="020B0604020202020204" pitchFamily="34" charset="0"/>
                        </a:rPr>
                        <a:t>Level 1 (Total  0 to 29.9)</a:t>
                      </a: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1" i="0" u="none" strike="noStrike">
                          <a:effectLst/>
                          <a:latin typeface="Arial" panose="020B0604020202020204" pitchFamily="34" charset="0"/>
                        </a:rPr>
                        <a:t>Level 2 (Total 30 to 39.9)</a:t>
                      </a: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1" i="0" u="none" strike="noStrike">
                          <a:effectLst/>
                          <a:latin typeface="Arial" panose="020B0604020202020204" pitchFamily="34" charset="0"/>
                        </a:rPr>
                        <a:t>Level 3 (Total  40 to 49.9)</a:t>
                      </a: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1" i="0" u="none" strike="noStrike">
                          <a:effectLst/>
                          <a:latin typeface="Arial" panose="020B0604020202020204" pitchFamily="34" charset="0"/>
                        </a:rPr>
                        <a:t>Level 4 (Total 50 to 59.9)</a:t>
                      </a: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1" i="0" u="none" strike="noStrike">
                          <a:effectLst/>
                          <a:latin typeface="Arial" panose="020B0604020202020204" pitchFamily="34" charset="0"/>
                        </a:rPr>
                        <a:t>Level 5 (Total  60 to 69.9)</a:t>
                      </a: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1" i="0" u="none" strike="noStrike">
                          <a:effectLst/>
                          <a:latin typeface="Arial" panose="020B0604020202020204" pitchFamily="34" charset="0"/>
                        </a:rPr>
                        <a:t>Level 6 (Total 70 to 79.9)</a:t>
                      </a: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1" i="0" u="none" strike="noStrike">
                          <a:effectLst/>
                          <a:latin typeface="Arial" panose="020B0604020202020204" pitchFamily="34" charset="0"/>
                        </a:rPr>
                        <a:t>Level 7 (Total  80 to 100)</a:t>
                      </a: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1" i="0" u="none" strike="noStrike">
                          <a:effectLst/>
                          <a:latin typeface="Arial" panose="020B0604020202020204" pitchFamily="34" charset="0"/>
                        </a:rPr>
                        <a:t>Cal Subject Average</a:t>
                      </a: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Check difference</a:t>
                      </a:r>
                    </a:p>
                  </a:txBody>
                  <a:tcPr marL="0" marR="0" marT="0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Check Total Wrote</a:t>
                      </a:r>
                    </a:p>
                  </a:txBody>
                  <a:tcPr marL="0" marR="0" marT="0" marB="0" vert="vert270" anchor="b"/>
                </a:tc>
              </a:tr>
              <a:tr h="390527">
                <a:tc>
                  <a:txBody>
                    <a:bodyPr/>
                    <a:lstStyle/>
                    <a:p>
                      <a:pPr algn="r" fontAlgn="b"/>
                      <a:r>
                        <a:rPr lang="en-ZA" sz="1100" b="0" i="0" u="none" strike="noStrike" dirty="0"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effectLst/>
                          <a:latin typeface="Arial" panose="020B0604020202020204" pitchFamily="34" charset="0"/>
                        </a:rPr>
                        <a:t>ENGLISH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effectLst/>
                          <a:latin typeface="Arial" panose="020B0604020202020204" pitchFamily="34" charset="0"/>
                        </a:rPr>
                        <a:t>ENGHL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 dirty="0">
                          <a:effectLst/>
                          <a:latin typeface="Arial" panose="020B0604020202020204" pitchFamily="34" charset="0"/>
                        </a:rPr>
                        <a:t>145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 dirty="0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 dirty="0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 dirty="0"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 dirty="0"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 dirty="0">
                          <a:effectLst/>
                          <a:latin typeface="Arial" panose="020B0604020202020204" pitchFamily="34" charset="0"/>
                        </a:rPr>
                        <a:t>51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 dirty="0"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 dirty="0"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24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67,3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145</a:t>
                      </a:r>
                    </a:p>
                  </a:txBody>
                  <a:tcPr marL="0" marR="0" marT="0" marB="0" anchor="b"/>
                </a:tc>
              </a:tr>
              <a:tr h="390527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effectLst/>
                          <a:latin typeface="Arial" panose="020B0604020202020204" pitchFamily="34" charset="0"/>
                        </a:rPr>
                        <a:t>AFRIKAANS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effectLst/>
                          <a:latin typeface="Arial" panose="020B0604020202020204" pitchFamily="34" charset="0"/>
                        </a:rPr>
                        <a:t>AFRFA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>
                          <a:effectLst/>
                          <a:latin typeface="Arial" panose="020B0604020202020204" pitchFamily="34" charset="0"/>
                        </a:rPr>
                        <a:t>145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>
                          <a:effectLst/>
                          <a:latin typeface="Arial" panose="020B0604020202020204" pitchFamily="34" charset="0"/>
                        </a:rPr>
                        <a:t>53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24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46,7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145</a:t>
                      </a:r>
                    </a:p>
                  </a:txBody>
                  <a:tcPr marL="0" marR="0" marT="0" marB="0" anchor="b"/>
                </a:tc>
              </a:tr>
              <a:tr h="390527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effectLst/>
                          <a:latin typeface="Arial" panose="020B0604020202020204" pitchFamily="34" charset="0"/>
                        </a:rPr>
                        <a:t>MATHEMATICS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effectLst/>
                          <a:latin typeface="Arial" panose="020B0604020202020204" pitchFamily="34" charset="0"/>
                        </a:rPr>
                        <a:t>MATH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>
                          <a:effectLst/>
                          <a:latin typeface="Arial" panose="020B0604020202020204" pitchFamily="34" charset="0"/>
                        </a:rPr>
                        <a:t>145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>
                          <a:effectLst/>
                          <a:latin typeface="Arial" panose="020B0604020202020204" pitchFamily="34" charset="0"/>
                        </a:rPr>
                        <a:t>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24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48,1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145</a:t>
                      </a:r>
                    </a:p>
                  </a:txBody>
                  <a:tcPr marL="0" marR="0" marT="0" marB="0" anchor="b"/>
                </a:tc>
              </a:tr>
              <a:tr h="471779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effectLst/>
                          <a:latin typeface="Arial" panose="020B0604020202020204" pitchFamily="34" charset="0"/>
                        </a:rPr>
                        <a:t>LIFE ORIENTATION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effectLst/>
                          <a:latin typeface="Arial" panose="020B0604020202020204" pitchFamily="34" charset="0"/>
                        </a:rPr>
                        <a:t>LIFE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>
                          <a:effectLst/>
                          <a:latin typeface="Arial" panose="020B0604020202020204" pitchFamily="34" charset="0"/>
                        </a:rPr>
                        <a:t>145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24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60,8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145</a:t>
                      </a:r>
                    </a:p>
                  </a:txBody>
                  <a:tcPr marL="0" marR="0" marT="0" marB="0" anchor="b"/>
                </a:tc>
              </a:tr>
              <a:tr h="786297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effectLst/>
                          <a:latin typeface="Arial" panose="020B0604020202020204" pitchFamily="34" charset="0"/>
                        </a:rPr>
                        <a:t>ECONOMIC MANAGEMENT SCIENCE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effectLst/>
                          <a:latin typeface="Arial" panose="020B0604020202020204" pitchFamily="34" charset="0"/>
                        </a:rPr>
                        <a:t>EMSC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>
                          <a:effectLst/>
                          <a:latin typeface="Arial" panose="020B0604020202020204" pitchFamily="34" charset="0"/>
                        </a:rPr>
                        <a:t>145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endParaRPr lang="en-ZA" sz="2400" b="1" i="0" u="none" strike="noStrike" dirty="0" smtClean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/>
                      <a:r>
                        <a:rPr lang="en-ZA" sz="2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48,6</a:t>
                      </a:r>
                      <a:endParaRPr lang="en-ZA" sz="2400" b="1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145</a:t>
                      </a:r>
                    </a:p>
                  </a:txBody>
                  <a:tcPr marL="0" marR="0" marT="0" marB="0" anchor="b"/>
                </a:tc>
              </a:tr>
              <a:tr h="390527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effectLst/>
                          <a:latin typeface="Arial" panose="020B0604020202020204" pitchFamily="34" charset="0"/>
                        </a:rPr>
                        <a:t>ARTS AND CULTURE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effectLst/>
                          <a:latin typeface="Arial" panose="020B0604020202020204" pitchFamily="34" charset="0"/>
                        </a:rPr>
                        <a:t>ARTC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>
                          <a:effectLst/>
                          <a:latin typeface="Arial" panose="020B0604020202020204" pitchFamily="34" charset="0"/>
                        </a:rPr>
                        <a:t>145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>
                          <a:effectLst/>
                          <a:latin typeface="Arial" panose="020B0604020202020204" pitchFamily="34" charset="0"/>
                        </a:rPr>
                        <a:t>46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>
                          <a:effectLst/>
                          <a:latin typeface="Arial" panose="020B0604020202020204" pitchFamily="34" charset="0"/>
                        </a:rPr>
                        <a:t>53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24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59,3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145</a:t>
                      </a:r>
                    </a:p>
                  </a:txBody>
                  <a:tcPr marL="0" marR="0" marT="0" marB="0" anchor="b"/>
                </a:tc>
              </a:tr>
              <a:tr h="390527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effectLst/>
                          <a:latin typeface="Arial" panose="020B0604020202020204" pitchFamily="34" charset="0"/>
                        </a:rPr>
                        <a:t>TECHNOLOGY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effectLst/>
                          <a:latin typeface="Arial" panose="020B0604020202020204" pitchFamily="34" charset="0"/>
                        </a:rPr>
                        <a:t>TECH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>
                          <a:effectLst/>
                          <a:latin typeface="Arial" panose="020B0604020202020204" pitchFamily="34" charset="0"/>
                        </a:rPr>
                        <a:t>145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>
                          <a:effectLst/>
                          <a:latin typeface="Arial" panose="020B0604020202020204" pitchFamily="34" charset="0"/>
                        </a:rPr>
                        <a:t>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24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55,0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145</a:t>
                      </a:r>
                    </a:p>
                  </a:txBody>
                  <a:tcPr marL="0" marR="0" marT="0" marB="0" anchor="b"/>
                </a:tc>
              </a:tr>
              <a:tr h="786297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effectLst/>
                          <a:latin typeface="Arial" panose="020B0604020202020204" pitchFamily="34" charset="0"/>
                        </a:rPr>
                        <a:t>NATURAL SCIENCE AND TECHNOLOGY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effectLst/>
                          <a:latin typeface="Arial" panose="020B0604020202020204" pitchFamily="34" charset="0"/>
                        </a:rPr>
                        <a:t>NATS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>
                          <a:effectLst/>
                          <a:latin typeface="Arial" panose="020B0604020202020204" pitchFamily="34" charset="0"/>
                        </a:rPr>
                        <a:t>145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24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57,6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145</a:t>
                      </a:r>
                    </a:p>
                  </a:txBody>
                  <a:tcPr marL="0" marR="0" marT="0" marB="0" anchor="b"/>
                </a:tc>
              </a:tr>
              <a:tr h="390527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effectLst/>
                          <a:latin typeface="Arial" panose="020B0604020202020204" pitchFamily="34" charset="0"/>
                        </a:rPr>
                        <a:t>SOCIAL SCIENCES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effectLst/>
                          <a:latin typeface="Arial" panose="020B0604020202020204" pitchFamily="34" charset="0"/>
                        </a:rPr>
                        <a:t>SOCS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>
                          <a:effectLst/>
                          <a:latin typeface="Arial" panose="020B0604020202020204" pitchFamily="34" charset="0"/>
                        </a:rPr>
                        <a:t>145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>
                          <a:effectLst/>
                          <a:latin typeface="Arial" panose="020B0604020202020204" pitchFamily="34" charset="0"/>
                        </a:rPr>
                        <a:t>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ZA" sz="2400" b="1" i="0" u="none" strike="noStrike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45,8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145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7425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1701</Words>
  <Application>Microsoft Office PowerPoint</Application>
  <PresentationFormat>Widescreen</PresentationFormat>
  <Paragraphs>924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PPS  CURRICULUM  CONFERENCE 26  JULY  2014 ONLY  IF  YOU  BELIEVE-------</vt:lpstr>
      <vt:lpstr>PRINCESS PRIMARY SCHOOL</vt:lpstr>
      <vt:lpstr>TERM TWO LEARNERS PERFORMANCE STATS  GRADE 1 </vt:lpstr>
      <vt:lpstr> TERM TWO LEARNERS PERFORMANCE STATS  GRADE 2</vt:lpstr>
      <vt:lpstr>TERM TWO LEARNERS PERFORMANCE STATS  GRADE 3</vt:lpstr>
      <vt:lpstr>TERM TWO LEARNERS PERFORMANCE STATS  GRADE 4</vt:lpstr>
      <vt:lpstr>TERM TWO LEARNERS PERFORMANCE STATS  GRADE 5</vt:lpstr>
      <vt:lpstr>TERM TWO LEARNERS PERFORMANCE STATS  GRADE 6</vt:lpstr>
      <vt:lpstr>TERM TWO LEARNERS PERFORMANCE STATS  GRADE 7</vt:lpstr>
      <vt:lpstr>WHOLE SCHOOL  PERFORMANCE  2014</vt:lpstr>
      <vt:lpstr>TOP  PERFORMING  GRADES:   TERM  ONE  2014</vt:lpstr>
      <vt:lpstr>FOUNDATION  PHASE PERORMANCE  BY  CLASS NB:  GRADE  1  B  NOT  SUBMITTED</vt:lpstr>
      <vt:lpstr>INTERMEDIATE PHASE PERFORMANCE BY  SUBJECT:  GRADE  4</vt:lpstr>
      <vt:lpstr>INTERMEDIATE PHASE PERFORMANCE BY  SUBJECT:  GRADE  5</vt:lpstr>
      <vt:lpstr>INTERMEDIATE PHASE PERFORMANCE BY  SUBJECT:  GRADE  6</vt:lpstr>
      <vt:lpstr>SENIOR  PHASE  PERFORMANCE  PER  SUBJECT :  GRADE  7</vt:lpstr>
      <vt:lpstr>PERFORMANCE  PER  DEPARTMENT</vt:lpstr>
      <vt:lpstr>WAY  FORWARD </vt:lpstr>
      <vt:lpstr>WAY  FORWARD:  CURRICULUM  ACCOUNTING  SESSIONS  FOR  SUBJECT  AT  RISK</vt:lpstr>
      <vt:lpstr>ACCOUNTING  SESSION  CONT …..</vt:lpstr>
      <vt:lpstr>GOOD  LUCK</vt:lpstr>
      <vt:lpstr>LET’S  KEEP  WALKING</vt:lpstr>
      <vt:lpstr>THANK  YOU  AND LET’S  FLY ENJOY  THE  CONFERENCE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Mpho Hlalele</dc:creator>
  <cp:lastModifiedBy>john sithi</cp:lastModifiedBy>
  <cp:revision>33</cp:revision>
  <cp:lastPrinted>2014-07-25T10:42:26Z</cp:lastPrinted>
  <dcterms:created xsi:type="dcterms:W3CDTF">2014-07-24T13:41:59Z</dcterms:created>
  <dcterms:modified xsi:type="dcterms:W3CDTF">2014-07-25T19:47:03Z</dcterms:modified>
</cp:coreProperties>
</file>