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0" r:id="rId2"/>
    <p:sldId id="292" r:id="rId3"/>
    <p:sldId id="313" r:id="rId4"/>
    <p:sldId id="299" r:id="rId5"/>
    <p:sldId id="301" r:id="rId6"/>
    <p:sldId id="328" r:id="rId7"/>
    <p:sldId id="297" r:id="rId8"/>
    <p:sldId id="312" r:id="rId9"/>
    <p:sldId id="316" r:id="rId10"/>
    <p:sldId id="317" r:id="rId11"/>
    <p:sldId id="318" r:id="rId12"/>
    <p:sldId id="319" r:id="rId13"/>
    <p:sldId id="320" r:id="rId14"/>
    <p:sldId id="324" r:id="rId15"/>
    <p:sldId id="322" r:id="rId16"/>
    <p:sldId id="325" r:id="rId17"/>
    <p:sldId id="326" r:id="rId18"/>
    <p:sldId id="314" r:id="rId19"/>
    <p:sldId id="323" r:id="rId20"/>
    <p:sldId id="327" r:id="rId21"/>
    <p:sldId id="290" r:id="rId22"/>
    <p:sldId id="291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6" autoAdjust="0"/>
  </p:normalViewPr>
  <p:slideViewPr>
    <p:cSldViewPr>
      <p:cViewPr varScale="1">
        <p:scale>
          <a:sx n="72" d="100"/>
          <a:sy n="72" d="100"/>
        </p:scale>
        <p:origin x="13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80D54E-6175-41A3-8701-C30DC4302F57}" type="datetimeFigureOut">
              <a:rPr lang="en-ZA" smtClean="0"/>
              <a:t>2015-01-14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639B413-B1AB-4598-98EE-B4AFBB8F1B9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19296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7BFA-2608-42D0-BF08-1A98E7E198A0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186-4B2F-4797-89BE-2A8B4A70F652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5624-00FC-48BB-BABB-145996BCF7B5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2D7F-D2FA-4909-8443-0CA4D11ED552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B25EB-2CD3-49AE-B45F-8C5DA45BD57E}" type="datetime1">
              <a:rPr lang="en-ZA" smtClean="0"/>
              <a:t>2015-01-14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AF09D-6C5D-4833-95C2-01024642C6DD}" type="datetime1">
              <a:rPr lang="en-ZA" smtClean="0"/>
              <a:t>2015-01-14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C55C1-DC14-4DDE-9C76-CB343FF7F54B}" type="datetime1">
              <a:rPr lang="en-ZA" smtClean="0"/>
              <a:t>2015-01-14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8EC9-1C68-48B9-B1CD-A490969FDDD2}" type="datetime1">
              <a:rPr lang="en-ZA" smtClean="0"/>
              <a:t>2015-01-14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24E8E-946D-450B-99A1-A9EB1CAAE999}" type="datetime1">
              <a:rPr lang="en-ZA" smtClean="0"/>
              <a:t>2015-01-14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F327-06F4-429F-93E4-A3505B9CD5C6}" type="datetime1">
              <a:rPr lang="en-ZA" smtClean="0"/>
              <a:t>2015-01-14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D55F6-DED2-461B-9A0E-377A6DF5ADAD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2B902-387F-4ACA-A4E8-8247368789E9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WELCOME TO  PPS</a:t>
            </a:r>
            <a:br>
              <a:rPr lang="en-ZA" dirty="0" smtClean="0"/>
            </a:br>
            <a:r>
              <a:rPr lang="en-ZA" dirty="0" smtClean="0"/>
              <a:t>ONLY  IF  YOU  BELIEVE-------</a:t>
            </a:r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</a:t>
            </a:fld>
            <a:endParaRPr lang="en-ZA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E4938-CDF6-47E8-9692-0593B4FD7DA6}" type="datetime1">
              <a:rPr lang="en-ZA" smtClean="0"/>
              <a:t>2015-01-14</a:t>
            </a:fld>
            <a:endParaRPr lang="en-ZA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76672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Content Placeholder 9" descr="https://encrypted-tbn3.gstatic.com/images?q=tbn:ANd9GcSGbSobsAODaT49p-M9Na-O-PT2QV9_XDvGBBi78KRVD7JZK7Nh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560840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0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SUBJECT PERFORMANCE</a:t>
            </a:r>
            <a:br>
              <a:rPr lang="en-US" dirty="0" smtClean="0"/>
            </a:br>
            <a:r>
              <a:rPr lang="en-US" dirty="0" smtClean="0"/>
              <a:t>GRADE  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707982"/>
              </p:ext>
            </p:extLst>
          </p:nvPr>
        </p:nvGraphicFramePr>
        <p:xfrm>
          <a:off x="457200" y="160020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72.8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63.1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58.6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73.9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effectLst/>
                          <a:latin typeface="Arial" panose="020B0604020202020204" pitchFamily="34" charset="0"/>
                        </a:rPr>
                        <a:t>NSTEC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72.8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68.4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94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SUBJECT PERFORMANCE</a:t>
            </a:r>
            <a:br>
              <a:rPr lang="en-US" dirty="0"/>
            </a:br>
            <a:r>
              <a:rPr lang="en-US" dirty="0"/>
              <a:t>GRADE  </a:t>
            </a:r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969618"/>
              </p:ext>
            </p:extLst>
          </p:nvPr>
        </p:nvGraphicFramePr>
        <p:xfrm>
          <a:off x="457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65.1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66.3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59.9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6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76.3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NSTEC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60.6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5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64.2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5648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SUBJECT PERFORMANCE</a:t>
            </a:r>
            <a:br>
              <a:rPr lang="en-US" dirty="0"/>
            </a:br>
            <a:r>
              <a:rPr lang="en-US" dirty="0"/>
              <a:t>GRADE  </a:t>
            </a:r>
            <a:r>
              <a:rPr lang="en-US" dirty="0" smtClean="0"/>
              <a:t>6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602811"/>
              </p:ext>
            </p:extLst>
          </p:nvPr>
        </p:nvGraphicFramePr>
        <p:xfrm>
          <a:off x="457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ENGLHL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58.8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6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69.8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68.6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LSFIP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74.2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1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effectLst/>
                          <a:latin typeface="Arial" panose="020B0604020202020204" pitchFamily="34" charset="0"/>
                        </a:rPr>
                        <a:t>NSTEC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5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71.7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2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1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SUBJECT PERFORMANCE</a:t>
            </a:r>
            <a:br>
              <a:rPr lang="en-US" dirty="0"/>
            </a:br>
            <a:r>
              <a:rPr lang="en-US" dirty="0"/>
              <a:t>GRADE  </a:t>
            </a:r>
            <a:r>
              <a:rPr lang="en-US" dirty="0" smtClean="0"/>
              <a:t>7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235529"/>
              </p:ext>
            </p:extLst>
          </p:nvPr>
        </p:nvGraphicFramePr>
        <p:xfrm>
          <a:off x="457200" y="1600200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ENGHL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AFRFA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54.0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MATH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54.6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LIFE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65.1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EMSC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43.6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ARTC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64.6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TECH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52.5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NATS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58.2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SOCS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54.3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262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GRADE PERFORMANCE INFORMED BY SUBJECTS %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332973"/>
              </p:ext>
            </p:extLst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3744416"/>
                <a:gridCol w="24586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2 - CONGRATULATIONS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68.2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68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66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65.4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57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7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53.7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92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PHASE  %  PASS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028579"/>
              </p:ext>
            </p:extLst>
          </p:nvPr>
        </p:nvGraphicFramePr>
        <p:xfrm>
          <a:off x="457200" y="1600200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POSITION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PHASE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INTERMEDIATE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67.2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FOUNDATION</a:t>
                      </a:r>
                      <a:r>
                        <a:rPr lang="en-US" sz="3200" baseline="0" dirty="0" smtClean="0"/>
                        <a:t>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63.5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SENIOR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57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7709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 2014  -  ENGLISH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223699"/>
              </p:ext>
            </p:extLst>
          </p:nvPr>
        </p:nvGraphicFramePr>
        <p:xfrm>
          <a:off x="457200" y="1600200"/>
          <a:ext cx="8229600" cy="508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55.63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English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3187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  2014 - MATHS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128531"/>
              </p:ext>
            </p:extLst>
          </p:nvPr>
        </p:nvGraphicFramePr>
        <p:xfrm>
          <a:off x="457200" y="1600200"/>
          <a:ext cx="8229600" cy="508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34.89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4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57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000" b="1" dirty="0" smtClean="0"/>
              <a:t>CLASSROOM  DISCIPLINE  IS  KEY</a:t>
            </a:r>
          </a:p>
          <a:p>
            <a:r>
              <a:rPr lang="en-US" sz="4000" b="1" dirty="0" smtClean="0"/>
              <a:t>CLASS  MONITORS -  BOOK  TO  CONTROL  TRUANCY  AND  MISBEHAVIOUR</a:t>
            </a:r>
          </a:p>
          <a:p>
            <a:r>
              <a:rPr lang="en-US" sz="4000" b="1" dirty="0" smtClean="0"/>
              <a:t>COMMUNICATION  WITH  PARENTS -  KEEP  RECORDS -  DIARY  ENTRIES, SMS  FORMS, EMAIL</a:t>
            </a:r>
          </a:p>
          <a:p>
            <a:r>
              <a:rPr lang="en-US" sz="4000" b="1" dirty="0" smtClean="0"/>
              <a:t>KINDLY  SUBMIT  FORMS  FOR   </a:t>
            </a:r>
            <a:r>
              <a:rPr lang="en-US" sz="4000" b="1" dirty="0" err="1" smtClean="0"/>
              <a:t>SMSes</a:t>
            </a:r>
            <a:r>
              <a:rPr lang="en-US" sz="4000" b="1" dirty="0" smtClean="0"/>
              <a:t>  TO  OWEN  AND PULENG  TO  SEND  TO  PARENTS </a:t>
            </a:r>
          </a:p>
          <a:p>
            <a:r>
              <a:rPr lang="en-US" sz="4000" b="1" dirty="0" smtClean="0"/>
              <a:t>INTERACTIVE WEBSITE –PARENT QUERIES – TEACHER RESPONSES</a:t>
            </a:r>
          </a:p>
          <a:p>
            <a:r>
              <a:rPr lang="en-US" sz="4000" b="1" dirty="0" smtClean="0"/>
              <a:t>TEACHERS  ARE  ENCOURAGED  TO SEND  </a:t>
            </a:r>
            <a:r>
              <a:rPr lang="en-US" sz="4000" b="1" dirty="0" err="1" smtClean="0"/>
              <a:t>SMSes</a:t>
            </a:r>
            <a:r>
              <a:rPr lang="en-US" sz="4000" b="1" dirty="0" smtClean="0"/>
              <a:t>  AND  EMAILS TO  PARENTS.</a:t>
            </a:r>
          </a:p>
          <a:p>
            <a:r>
              <a:rPr lang="en-US" sz="4000" b="1" dirty="0" smtClean="0"/>
              <a:t>SET  </a:t>
            </a:r>
            <a:r>
              <a:rPr lang="en-US" sz="4000" b="1" dirty="0"/>
              <a:t>OWN  TARGETS -  PUSH  YOUR  CLASSES  TOWARDS  THE  SET  TARGETS</a:t>
            </a:r>
          </a:p>
          <a:p>
            <a:r>
              <a:rPr lang="en-US" sz="4000" b="1" dirty="0"/>
              <a:t>REPORT  CHALLENGES  (IN  WRITING)   TO  YOUR  HOD  IMMEDIATELY</a:t>
            </a:r>
          </a:p>
          <a:p>
            <a:r>
              <a:rPr lang="en-US" sz="4000" b="1" dirty="0"/>
              <a:t>SCHOOL  TARGET  FOR  TERM  </a:t>
            </a:r>
            <a:r>
              <a:rPr lang="en-US" sz="4000" b="1" dirty="0" smtClean="0"/>
              <a:t>1:  </a:t>
            </a:r>
            <a:r>
              <a:rPr lang="en-US" sz="4000" b="1" dirty="0"/>
              <a:t>7</a:t>
            </a:r>
            <a:r>
              <a:rPr lang="en-US" sz="4000" b="1" dirty="0" smtClean="0"/>
              <a:t>0</a:t>
            </a:r>
            <a:r>
              <a:rPr lang="en-US" sz="4000" b="1" dirty="0"/>
              <a:t>%  </a:t>
            </a:r>
            <a:r>
              <a:rPr lang="en-US" sz="4000" b="1" dirty="0" smtClean="0"/>
              <a:t>PASS  IN  ALL  SUBJECTS  BY  EVERY  LEARNER </a:t>
            </a:r>
            <a:r>
              <a:rPr lang="en-US" sz="4000" b="1" dirty="0"/>
              <a:t>-  IT  IS  </a:t>
            </a:r>
            <a:r>
              <a:rPr lang="en-US" sz="4000" b="1" dirty="0" smtClean="0"/>
              <a:t>POSSIBLE</a:t>
            </a:r>
          </a:p>
          <a:p>
            <a:r>
              <a:rPr lang="en-US" sz="4000" b="1" dirty="0" smtClean="0"/>
              <a:t> </a:t>
            </a:r>
            <a:r>
              <a:rPr lang="en-US" sz="4000" b="1" dirty="0"/>
              <a:t>BOOK  CONTROL  BY  HODs</a:t>
            </a:r>
          </a:p>
          <a:p>
            <a:r>
              <a:rPr lang="en-US" sz="4000" b="1" dirty="0" smtClean="0"/>
              <a:t>ISSUING  OF  FIRST  </a:t>
            </a:r>
            <a:r>
              <a:rPr lang="en-US" sz="4000" b="1" dirty="0"/>
              <a:t>TERM  ASSESSMENT  PROGRAMMES  TO  PARENTS </a:t>
            </a:r>
            <a:r>
              <a:rPr lang="en-US" sz="4000" b="1" dirty="0" smtClean="0"/>
              <a:t>: SATURDAY – 17  JANUARY  2015 -  I am  appealing  to  all  the  teachers  to  be  available.</a:t>
            </a:r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595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 FORWARD CONTINUES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SUPPORT FORMS  -  START  KEEPING  RECORDS  IMMEDIATELY.  COMPLETE  WHEN  REQUIRED</a:t>
            </a:r>
          </a:p>
          <a:p>
            <a:r>
              <a:rPr lang="en-US" dirty="0" smtClean="0"/>
              <a:t>HONOUR  SUBMISSION  DATES -  PLEASE DO NOT EXPLAIN SUBMISSION</a:t>
            </a:r>
          </a:p>
          <a:p>
            <a:r>
              <a:rPr lang="en-US" dirty="0" smtClean="0"/>
              <a:t>LET   US  NOT  POSTPONE  THE  FUTURE  OF  OUR  LEARNERS -  THERE  IS  NO  REASON  ENOGH  WE  CAN  GIVE  PARENTS  AND  GDE  WHY  WE  CANNOT  REPORT  ON  ANY  LEARNER’S  PROGRESS  FOR  EACH  DAY,WEEK, MONTH AND TERM</a:t>
            </a:r>
          </a:p>
          <a:p>
            <a:r>
              <a:rPr lang="en-US" dirty="0" smtClean="0"/>
              <a:t>INTERACTIVE  WEBSITE:  PLEASE  RESPOND  TO  PARENT  QUERIES.  GET  YOUR  GADGET  SET  UP  FOR  ACCESS  TO  SCHOOL  EMAILS.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459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 TO  ALL  OUR  TEAM  MEMBERS  -  THE  REDS / BLUES!!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BRAND NEW  YEAR</a:t>
            </a:r>
          </a:p>
          <a:p>
            <a:r>
              <a:rPr lang="en-US" dirty="0" smtClean="0"/>
              <a:t>BRAND NEW TERM</a:t>
            </a:r>
          </a:p>
          <a:p>
            <a:r>
              <a:rPr lang="en-US" dirty="0" smtClean="0"/>
              <a:t>FIRST IMPRESSION</a:t>
            </a:r>
          </a:p>
          <a:p>
            <a:r>
              <a:rPr lang="en-US" dirty="0" smtClean="0"/>
              <a:t>TEAMBUILDING 2014 -  KRUGERSDORP GAME LODGE – TREMENDOUS IMPACT</a:t>
            </a:r>
          </a:p>
          <a:p>
            <a:r>
              <a:rPr lang="en-US" dirty="0" smtClean="0"/>
              <a:t>2015  TEAMBUILDING  OUTING -  ITS  OFFICIAL</a:t>
            </a:r>
          </a:p>
          <a:p>
            <a:pPr marL="0" indent="0">
              <a:buNone/>
            </a:pPr>
            <a:r>
              <a:rPr lang="en-US" dirty="0" smtClean="0"/>
              <a:t>PLACE</a:t>
            </a:r>
            <a:r>
              <a:rPr lang="en-US" dirty="0"/>
              <a:t>: KZN  DURBAN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DATE:  05</a:t>
            </a:r>
            <a:r>
              <a:rPr lang="en-US" baseline="30000" dirty="0" smtClean="0"/>
              <a:t>TH</a:t>
            </a:r>
            <a:r>
              <a:rPr lang="en-US" dirty="0" smtClean="0"/>
              <a:t>  OCTOBER DEPARTURE  FROM  SCHOOL  AT  08:00</a:t>
            </a:r>
          </a:p>
          <a:p>
            <a:pPr marL="0" indent="0">
              <a:buNone/>
            </a:pPr>
            <a:r>
              <a:rPr lang="en-US" dirty="0" smtClean="0"/>
              <a:t>DATE:  08</a:t>
            </a:r>
            <a:r>
              <a:rPr lang="en-US" baseline="30000" dirty="0" smtClean="0"/>
              <a:t>TH</a:t>
            </a:r>
            <a:r>
              <a:rPr lang="en-US" dirty="0" smtClean="0"/>
              <a:t>  OCTOBER  DEPARTURE  FROM  DURBAN  AT  12:000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LODGING:  TROPICANA  HOTEL – 30 SECONDS WALK TO THE BEACH, 15MINUTES WALK TO USHAKA MARINE, 25 MINUTES WALK TO SUNCOAST AND MANY  TOURIST  ATTRACTION  SITES.</a:t>
            </a:r>
          </a:p>
          <a:p>
            <a:pPr marL="0" indent="0">
              <a:buNone/>
            </a:pPr>
            <a:r>
              <a:rPr lang="en-US" dirty="0" smtClean="0"/>
              <a:t>COMPULSORY  JOGGING  AT 5AM  ON  GOLDEN  MILE -  ALONG  THE  BEACH.</a:t>
            </a:r>
          </a:p>
          <a:p>
            <a:pPr marL="0" indent="0">
              <a:buNone/>
            </a:pPr>
            <a:r>
              <a:rPr lang="en-US" dirty="0" smtClean="0"/>
              <a:t>DURATION:  3  NIGHTS  4  DAYS</a:t>
            </a:r>
          </a:p>
          <a:p>
            <a:pPr marL="0" indent="0">
              <a:buNone/>
            </a:pPr>
            <a:r>
              <a:rPr lang="en-US" dirty="0" smtClean="0"/>
              <a:t>FEE  STRUCTURE:  TBC</a:t>
            </a:r>
          </a:p>
          <a:p>
            <a:pPr marL="0" indent="0">
              <a:buNone/>
            </a:pPr>
            <a:r>
              <a:rPr lang="en-US" dirty="0" smtClean="0"/>
              <a:t>CONSENT  FORMS  WILL  BE  ISSUED  BEFORE  THE  END  OF  JANUARY  2015.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45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BANK  BALANCE:  NETT  POSITION – </a:t>
            </a:r>
            <a:endParaRPr lang="en-US" dirty="0" smtClean="0"/>
          </a:p>
          <a:p>
            <a:pPr marL="0" indent="0">
              <a:buNone/>
            </a:pPr>
            <a:r>
              <a:rPr lang="en-US" sz="6600" dirty="0" smtClean="0"/>
              <a:t>R 1,325,229.38</a:t>
            </a:r>
            <a:endParaRPr lang="en-US" dirty="0" smtClean="0"/>
          </a:p>
          <a:p>
            <a:r>
              <a:rPr lang="en-US" dirty="0" smtClean="0"/>
              <a:t>BANKED  - MONDAY – WEDNESDAY </a:t>
            </a:r>
            <a:r>
              <a:rPr lang="en-US" dirty="0" smtClean="0"/>
              <a:t>–</a:t>
            </a:r>
          </a:p>
          <a:p>
            <a:pPr marL="0" indent="0">
              <a:buNone/>
            </a:pPr>
            <a:r>
              <a:rPr lang="en-US" sz="6000" dirty="0" smtClean="0"/>
              <a:t>R 138,713.20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b="1" dirty="0" smtClean="0"/>
              <a:t>TOTAL:  R146 3942.58</a:t>
            </a:r>
            <a:endParaRPr lang="en-US" sz="4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42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 LUCK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ATHLETICS  COMPETITIONS</a:t>
            </a:r>
          </a:p>
          <a:p>
            <a:r>
              <a:rPr lang="en-US" dirty="0" smtClean="0"/>
              <a:t>ATHLETICS PRACTICE  WILL  START  ON  MONDAY – 07:30 TILL 08:30 DAILY</a:t>
            </a:r>
          </a:p>
          <a:p>
            <a:r>
              <a:rPr lang="en-US" dirty="0" smtClean="0"/>
              <a:t>LEARNERS  WILL  COME  DRESSED  IN  SPORT  ATTIRE -  ACCORDING  TO  THEIR  HOUSE (TEAM) COLOURS </a:t>
            </a:r>
          </a:p>
          <a:p>
            <a:r>
              <a:rPr lang="en-US" dirty="0" smtClean="0"/>
              <a:t>TERM</a:t>
            </a:r>
          </a:p>
          <a:p>
            <a:r>
              <a:rPr lang="en-US" dirty="0" smtClean="0"/>
              <a:t>YEAR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94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3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 YOU  AND LET’S  FLY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22</a:t>
            </a:fld>
            <a:endParaRPr lang="en-ZA"/>
          </a:p>
        </p:txBody>
      </p:sp>
      <p:pic>
        <p:nvPicPr>
          <p:cNvPr id="7" name="Content Placeholder 9" descr="https://encrypted-tbn3.gstatic.com/images?q=tbn:ANd9GcSGbSobsAODaT49p-M9Na-O-PT2QV9_XDvGBBi78KRVD7JZK7Nh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776864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50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MS. MMUTLE -  WELCOME BACK</a:t>
            </a:r>
          </a:p>
          <a:p>
            <a:r>
              <a:rPr lang="en-US" dirty="0" smtClean="0"/>
              <a:t>MS.  MABOTE – WELCOME  BACK</a:t>
            </a:r>
          </a:p>
          <a:p>
            <a:r>
              <a:rPr lang="en-US" dirty="0" smtClean="0"/>
              <a:t>MPHATSOE  -  AUGUST</a:t>
            </a:r>
          </a:p>
          <a:p>
            <a:r>
              <a:rPr lang="en-US" dirty="0" smtClean="0"/>
              <a:t>ENGLISH  GRADE  4 -  MBALI  NTINI</a:t>
            </a:r>
          </a:p>
          <a:p>
            <a:r>
              <a:rPr lang="en-US" dirty="0" smtClean="0"/>
              <a:t>MATHS  GRADE 4   -  MR.  MOYO</a:t>
            </a:r>
          </a:p>
          <a:p>
            <a:r>
              <a:rPr lang="en-US" dirty="0" smtClean="0"/>
              <a:t>ZANDILE  SIBEKO – PRINCIPAL’S SECRETARY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46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THE JOURNEY OF SUCCESS  CONTINUES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1800" dirty="0" smtClean="0"/>
              <a:t>COMMITMENT  AND  DEDICATION  TAKEN  TO  THE  HIGHEST  LEVEL  THIS  YEAR</a:t>
            </a:r>
          </a:p>
          <a:p>
            <a:r>
              <a:rPr lang="en-US" sz="1800" dirty="0" smtClean="0"/>
              <a:t>HUNGER  AND  THIRST  FOR  EXCELLENCE</a:t>
            </a:r>
          </a:p>
          <a:p>
            <a:r>
              <a:rPr lang="en-US" sz="1800" dirty="0" smtClean="0"/>
              <a:t>A  RECORD  100%  ATTENDANCE   AND  PUNCTUALITY OF  ALL  EMPLOYEES  THIS  TERM</a:t>
            </a:r>
          </a:p>
          <a:p>
            <a:r>
              <a:rPr lang="en-US" sz="1800" dirty="0" smtClean="0"/>
              <a:t>UNNECESSARY  ABSENTEEISM  -  A  NO  -  NO:  THIS  STIFLES  THE  SMOOTH  RUNNING  OF  THE  SCHOOL  AND  A  STRAIN  ON  YOUR  COLLEAUGES</a:t>
            </a:r>
          </a:p>
          <a:p>
            <a:r>
              <a:rPr lang="en-US" sz="1800" dirty="0" smtClean="0"/>
              <a:t>WORK  SMART -  EFFICIENTLY  AND  EFFECTIVELY – PLEASE DON’T DIE ALONE IN THE CLASS -  CONSULT, FIND  OUT,   SEEK  ASSISTANCE, BUT! DO THE BASICS  RIGHT.</a:t>
            </a:r>
          </a:p>
          <a:p>
            <a:r>
              <a:rPr lang="en-US" sz="1800" dirty="0" smtClean="0"/>
              <a:t>TIME MANAGEMENT -  START  OF  EACH  LESSON,   MEETINGS, FUNCTIONS  , REPORTING FOR DUTY,  ETC</a:t>
            </a:r>
          </a:p>
          <a:p>
            <a:r>
              <a:rPr lang="en-US" sz="1800" dirty="0"/>
              <a:t>POISED  FOR  EXCELLENCE</a:t>
            </a:r>
          </a:p>
          <a:p>
            <a:r>
              <a:rPr lang="en-US" sz="1800" dirty="0"/>
              <a:t>CREATE  TIME  AND  SPACE  TO  PREPARE</a:t>
            </a:r>
          </a:p>
          <a:p>
            <a:r>
              <a:rPr lang="en-US" sz="1800" dirty="0"/>
              <a:t>WORK  AHEAD  OF  DUE  </a:t>
            </a:r>
            <a:r>
              <a:rPr lang="en-US" sz="1800" dirty="0" smtClean="0"/>
              <a:t>DATES</a:t>
            </a:r>
          </a:p>
          <a:p>
            <a:r>
              <a:rPr lang="en-US" sz="1800" dirty="0" smtClean="0"/>
              <a:t>HONOUR  ALL  YOUR  DUTIES </a:t>
            </a:r>
          </a:p>
          <a:p>
            <a:r>
              <a:rPr lang="en-US" sz="1800" dirty="0" smtClean="0"/>
              <a:t>TIME  BOOK -  FIRST  POINT  OF  CALL  ON  ARRIVAL  AND  UPON  DEPARTURE</a:t>
            </a:r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8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CLEANLINESS  -  SCHOOL  READINESS  CONCERN  THIS  YEAR.  REVIEW  HOLIDAYS</a:t>
            </a:r>
          </a:p>
          <a:p>
            <a:r>
              <a:rPr lang="en-US" dirty="0" smtClean="0"/>
              <a:t>OVERGROWN  GRASS  AND  WEEDS  ON  PAVED  AREAS -  WEED  KILLER -  NOT  AN  EXCUSE -  REMOVE  THESE  FOREIGN  STUFF</a:t>
            </a:r>
          </a:p>
          <a:p>
            <a:r>
              <a:rPr lang="en-US" dirty="0" smtClean="0"/>
              <a:t>MOPPING -  CLASSES -  FORTNIGHTLY</a:t>
            </a:r>
          </a:p>
          <a:p>
            <a:r>
              <a:rPr lang="en-US" dirty="0" smtClean="0"/>
              <a:t>SCRUBBING –CLASSES  -  QUARTERLY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552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ADMIN  BLOCK---  -  INSTALLATION  OF  BLINDS</a:t>
            </a:r>
          </a:p>
          <a:p>
            <a:r>
              <a:rPr lang="en-US" dirty="0" smtClean="0"/>
              <a:t>HALL  -  NEW  CURTAINS</a:t>
            </a:r>
          </a:p>
          <a:p>
            <a:r>
              <a:rPr lang="en-US" dirty="0" smtClean="0"/>
              <a:t>INSTALLATION  OF  NEW  BURGLAR  DOORS</a:t>
            </a:r>
          </a:p>
          <a:p>
            <a:r>
              <a:rPr lang="en-US" dirty="0" smtClean="0"/>
              <a:t>FEEDING  AREA -  ENTERTAINMENT  AREA – TO  ACCOMMODATE 70  PEOPLE</a:t>
            </a:r>
          </a:p>
          <a:p>
            <a:r>
              <a:rPr lang="en-US" dirty="0" smtClean="0"/>
              <a:t>4  ADDITIONAL  CLASSROOMS</a:t>
            </a:r>
          </a:p>
          <a:p>
            <a:r>
              <a:rPr lang="en-US" dirty="0" smtClean="0"/>
              <a:t>RENNOVATIONS – TENNIS  COURTS</a:t>
            </a:r>
          </a:p>
          <a:p>
            <a:r>
              <a:rPr lang="en-US" dirty="0" smtClean="0"/>
              <a:t>PAINTING  -  WHOLE  SCHOOL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787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PROTOCOL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DELEGATION  OF  DUTIES  TO  ALL  PS  STAFF MEMBERS  MUST  BE  DONE  VIA  MR.  GEORGE /  SITHI.</a:t>
            </a:r>
          </a:p>
          <a:p>
            <a:r>
              <a:rPr lang="en-US" dirty="0" smtClean="0"/>
              <a:t>REPORT  ALL  CONCERNS  PERTAINING  THE  EXPECTATIONS  THAT  ARE  NOT  MET -  CLEANING , ETC  TO  MR.  GEORGE.</a:t>
            </a:r>
          </a:p>
          <a:p>
            <a:r>
              <a:rPr lang="en-US" dirty="0" smtClean="0"/>
              <a:t>ALL  PS  STAFF  MEMBERS  MUST NOTIFY MR. GEORGE (IMMEDIATE SUPERVISOR) AND,   OR  PRINCIPAL  USING  RELEVANT  CONTACTS  BELOW  ABOUT  THEIR  ABSENCE  FROM  WORK AND  OR  EARLY  DEPARTURE  AND  LATE ARRIVAL.</a:t>
            </a:r>
          </a:p>
          <a:p>
            <a:r>
              <a:rPr lang="en-US" dirty="0" smtClean="0"/>
              <a:t>TEACHERS  AND  PS  STAFF: REPORTING  ABSENCE -  FAILURE TO INFORM YOUR SUPERVISOR CONSTITUTE  MISCONDUCT.</a:t>
            </a:r>
          </a:p>
          <a:p>
            <a:r>
              <a:rPr lang="en-US" dirty="0" smtClean="0"/>
              <a:t>YOU  ARE DEEMED  HAVING  ABSCONDED  </a:t>
            </a:r>
          </a:p>
          <a:p>
            <a:r>
              <a:rPr lang="en-US" dirty="0" smtClean="0"/>
              <a:t>PLEASE  PHONE  THE  FOLLOWING  NUMBERS  TO  INFORM  THE  PRINCIPAL  ABOUT  YOUR  ABSENCE:</a:t>
            </a:r>
          </a:p>
          <a:p>
            <a:r>
              <a:rPr lang="en-US" dirty="0" smtClean="0"/>
              <a:t>PRINCIPAL:  0825574957 / 011 763 5349  AND  CHOOSE  OPTION 3</a:t>
            </a:r>
            <a:endParaRPr lang="en-US" dirty="0"/>
          </a:p>
          <a:p>
            <a:r>
              <a:rPr lang="en-US" dirty="0" smtClean="0"/>
              <a:t>DEPUTY PRINCIPAL:  G.  GEORGE – 0764120280  MS.  NTSHIKILANA - 0827043636</a:t>
            </a:r>
          </a:p>
          <a:p>
            <a:r>
              <a:rPr lang="en-US" dirty="0" smtClean="0"/>
              <a:t>EDEN DANIELS: 0745566112, 	 NKAU  DANIEL:  0782229030</a:t>
            </a:r>
          </a:p>
          <a:p>
            <a:r>
              <a:rPr lang="en-US" dirty="0" smtClean="0"/>
              <a:t>HLALELE  MPHO: 072 378 1263	BRENDA  NYAMANE 0716093694</a:t>
            </a:r>
          </a:p>
          <a:p>
            <a:r>
              <a:rPr lang="en-US" dirty="0" smtClean="0"/>
              <a:t>ZANDILE  SIBEKO: PRINCIPAL’ SECRETARY:  0796342380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dirty="0" smtClean="0"/>
              <a:t>PRINCESS PRIMARY - PRINCIPAL'S STAFF MEETING BY MR. J SITHI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357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TERM  FOUR  PERFORMANCE  AND  WAY  FORAWRD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 YOURSELF  VS  THE  TARGET</a:t>
            </a:r>
          </a:p>
          <a:p>
            <a:r>
              <a:rPr lang="en-US" dirty="0" smtClean="0"/>
              <a:t>STRIVE  FOR  EXCELLENCE</a:t>
            </a:r>
          </a:p>
          <a:p>
            <a:r>
              <a:rPr lang="en-US" dirty="0" smtClean="0"/>
              <a:t>NEVER  LEAVE  ANY  LEARNER  BEHIND</a:t>
            </a:r>
          </a:p>
          <a:p>
            <a:r>
              <a:rPr lang="en-US" dirty="0" smtClean="0"/>
              <a:t>EACH  TERM’S  MARKS  COUNT  AT  THE  END  OF THE  YEAR</a:t>
            </a:r>
          </a:p>
          <a:p>
            <a:r>
              <a:rPr lang="en-US" dirty="0" smtClean="0"/>
              <a:t>HIGH  FAILURE  RATE  IN  YOUR  SUBJECT  SAYS  SOMETHING  ABOUT  YOU  AS  A  TEACHER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2971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  PERFORMANCE STATS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611132"/>
              </p:ext>
            </p:extLst>
          </p:nvPr>
        </p:nvGraphicFramePr>
        <p:xfrm>
          <a:off x="457200" y="1600200"/>
          <a:ext cx="8363268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878"/>
                <a:gridCol w="1393878"/>
                <a:gridCol w="1393878"/>
                <a:gridCol w="1393878"/>
                <a:gridCol w="1393878"/>
                <a:gridCol w="1393878"/>
              </a:tblGrid>
              <a:tr h="348925"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RETAINED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 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</a:tr>
              <a:tr h="46523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6523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6523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6523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159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65234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65234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465234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US" sz="3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11868-B899-47E8-BF12-BB16330E57A6}" type="datetime1">
              <a:rPr lang="en-ZA" smtClean="0"/>
              <a:t>2015-01-14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 smtClean="0"/>
              <a:t>PRINCESS PRIMARY - PRINCIPAL'S STAFF MEETING BY MR. J SITHI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2B902-387F-4ACA-A4E8-8247368789E9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604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9493</TotalTime>
  <Words>1704</Words>
  <Application>Microsoft Office PowerPoint</Application>
  <PresentationFormat>On-screen Show (4:3)</PresentationFormat>
  <Paragraphs>738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WELCOME TO  PPS ONLY  IF  YOU  BELIEVE-------</vt:lpstr>
      <vt:lpstr>WELCOME  TO  ALL  OUR  TEAM  MEMBERS  -  THE  REDS / BLUES!!</vt:lpstr>
      <vt:lpstr>STAFF  MATTERS</vt:lpstr>
      <vt:lpstr> THE JOURNEY OF SUCCESS  CONTINUES</vt:lpstr>
      <vt:lpstr>SCHOOL  ENVIRONMENT</vt:lpstr>
      <vt:lpstr>PROJECTS</vt:lpstr>
      <vt:lpstr>PROTOCOL  </vt:lpstr>
      <vt:lpstr>TERM  FOUR  PERFORMANCE  AND  WAY  FORAWRD</vt:lpstr>
      <vt:lpstr>GRADE  PERFORMANCE STATS</vt:lpstr>
      <vt:lpstr>SUBJECT PERFORMANCE GRADE  4</vt:lpstr>
      <vt:lpstr>SUBJECT PERFORMANCE GRADE  5</vt:lpstr>
      <vt:lpstr>SUBJECT PERFORMANCE GRADE  6</vt:lpstr>
      <vt:lpstr>SUBJECT PERFORMANCE GRADE  7</vt:lpstr>
      <vt:lpstr>GRADE PERFORMANCE INFORMED BY SUBJECTS %</vt:lpstr>
      <vt:lpstr> PHASE  %  PASS</vt:lpstr>
      <vt:lpstr>ANA  2014  -  ENGLISH</vt:lpstr>
      <vt:lpstr>ANA  2014 - MATHS</vt:lpstr>
      <vt:lpstr>WAY  FORWARD</vt:lpstr>
      <vt:lpstr>WAY FORWARD CONTINUES</vt:lpstr>
      <vt:lpstr>FINANCIAL  REPORT</vt:lpstr>
      <vt:lpstr>GOOD  LUCK</vt:lpstr>
      <vt:lpstr>THANK  YOU  AND LET’S  FLY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staff</dc:creator>
  <cp:lastModifiedBy>john sithi</cp:lastModifiedBy>
  <cp:revision>323</cp:revision>
  <cp:lastPrinted>2014-04-14T07:50:24Z</cp:lastPrinted>
  <dcterms:modified xsi:type="dcterms:W3CDTF">2015-01-14T13:54:28Z</dcterms:modified>
</cp:coreProperties>
</file>